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33"/>
  </p:notesMasterIdLst>
  <p:handoutMasterIdLst>
    <p:handoutMasterId r:id="rId34"/>
  </p:handoutMasterIdLst>
  <p:sldIdLst>
    <p:sldId id="1056" r:id="rId2"/>
    <p:sldId id="1058" r:id="rId3"/>
    <p:sldId id="1059" r:id="rId4"/>
    <p:sldId id="314" r:id="rId5"/>
    <p:sldId id="1060" r:id="rId6"/>
    <p:sldId id="1089" r:id="rId7"/>
    <p:sldId id="258" r:id="rId8"/>
    <p:sldId id="259" r:id="rId9"/>
    <p:sldId id="328" r:id="rId10"/>
    <p:sldId id="1085" r:id="rId11"/>
    <p:sldId id="1076" r:id="rId12"/>
    <p:sldId id="1077" r:id="rId13"/>
    <p:sldId id="1088" r:id="rId14"/>
    <p:sldId id="1087" r:id="rId15"/>
    <p:sldId id="316" r:id="rId16"/>
    <p:sldId id="1099" r:id="rId17"/>
    <p:sldId id="1097" r:id="rId18"/>
    <p:sldId id="1098" r:id="rId19"/>
    <p:sldId id="1082" r:id="rId20"/>
    <p:sldId id="1063" r:id="rId21"/>
    <p:sldId id="1064" r:id="rId22"/>
    <p:sldId id="1065" r:id="rId23"/>
    <p:sldId id="1067" r:id="rId24"/>
    <p:sldId id="1090" r:id="rId25"/>
    <p:sldId id="1095" r:id="rId26"/>
    <p:sldId id="1096" r:id="rId27"/>
    <p:sldId id="1062" r:id="rId28"/>
    <p:sldId id="1075" r:id="rId29"/>
    <p:sldId id="1079" r:id="rId30"/>
    <p:sldId id="1086" r:id="rId31"/>
    <p:sldId id="1081" r:id="rId32"/>
  </p:sldIdLst>
  <p:sldSz cx="9144000" cy="6858000" type="screen4x3"/>
  <p:notesSz cx="7010400" cy="9296400"/>
  <p:custDataLst>
    <p:tags r:id="rId35"/>
  </p:custDataLst>
  <p:defaultTextStyle>
    <a:defPPr>
      <a:defRPr lang="en-US"/>
    </a:defPPr>
    <a:lvl1pPr algn="l" rtl="0" fontAlgn="base">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POWELL" initials="CP" lastIdx="6" clrIdx="0">
    <p:extLst>
      <p:ext uri="{19B8F6BF-5375-455C-9EA6-DF929625EA0E}">
        <p15:presenceInfo xmlns:p15="http://schemas.microsoft.com/office/powerpoint/2012/main" userId="04ef469cb7f02c7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0"/>
    <a:srgbClr val="00A2FF"/>
    <a:srgbClr val="005BA0"/>
    <a:srgbClr val="005494"/>
    <a:srgbClr val="2AA6DF"/>
    <a:srgbClr val="033860"/>
    <a:srgbClr val="21AFF0"/>
    <a:srgbClr val="005B9C"/>
    <a:srgbClr val="39BFFE"/>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70"/>
    <p:restoredTop sz="92504" autoAdjust="0"/>
  </p:normalViewPr>
  <p:slideViewPr>
    <p:cSldViewPr snapToGrid="0">
      <p:cViewPr varScale="1">
        <p:scale>
          <a:sx n="103" d="100"/>
          <a:sy n="103" d="100"/>
        </p:scale>
        <p:origin x="2328" y="176"/>
      </p:cViewPr>
      <p:guideLst>
        <p:guide orient="horz" pos="2160"/>
        <p:guide pos="2880"/>
      </p:guideLst>
    </p:cSldViewPr>
  </p:slideViewPr>
  <p:outlineViewPr>
    <p:cViewPr>
      <p:scale>
        <a:sx n="33" d="100"/>
        <a:sy n="33" d="100"/>
      </p:scale>
      <p:origin x="0" y="448"/>
    </p:cViewPr>
  </p:outlineViewPr>
  <p:notesTextViewPr>
    <p:cViewPr>
      <p:scale>
        <a:sx n="100" d="100"/>
        <a:sy n="100" d="100"/>
      </p:scale>
      <p:origin x="0" y="0"/>
    </p:cViewPr>
  </p:notesTextViewPr>
  <p:sorterViewPr>
    <p:cViewPr>
      <p:scale>
        <a:sx n="120" d="100"/>
        <a:sy n="120" d="100"/>
      </p:scale>
      <p:origin x="0" y="0"/>
    </p:cViewPr>
  </p:sorterViewPr>
  <p:notesViewPr>
    <p:cSldViewPr snapToGrid="0">
      <p:cViewPr varScale="1">
        <p:scale>
          <a:sx n="56" d="100"/>
          <a:sy n="56" d="100"/>
        </p:scale>
        <p:origin x="-280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068FD3-FBEC-B748-AE57-C5C375F7F054}" type="doc">
      <dgm:prSet loTypeId="urn:microsoft.com/office/officeart/2005/8/layout/default" loCatId="" qsTypeId="urn:microsoft.com/office/officeart/2005/8/quickstyle/simple1" qsCatId="simple" csTypeId="urn:microsoft.com/office/officeart/2005/8/colors/colorful5" csCatId="colorful" phldr="1"/>
      <dgm:spPr/>
    </dgm:pt>
    <dgm:pt modelId="{D1BE3364-447C-504B-B76C-ED44B1DF796E}">
      <dgm:prSet phldrT="[Text]"/>
      <dgm:spPr>
        <a:solidFill>
          <a:srgbClr val="0077C0"/>
        </a:solidFill>
      </dgm:spPr>
      <dgm:t>
        <a:bodyPr/>
        <a:lstStyle/>
        <a:p>
          <a:r>
            <a:rPr lang="en-US" dirty="0"/>
            <a:t>Human Capital Metrics</a:t>
          </a:r>
        </a:p>
      </dgm:t>
    </dgm:pt>
    <dgm:pt modelId="{E489D9CD-3139-CC4E-8581-AAD1F32C2C83}" type="parTrans" cxnId="{939E35DA-09AD-884A-8C19-67ADE6ADBC76}">
      <dgm:prSet/>
      <dgm:spPr/>
      <dgm:t>
        <a:bodyPr/>
        <a:lstStyle/>
        <a:p>
          <a:endParaRPr lang="en-US"/>
        </a:p>
      </dgm:t>
    </dgm:pt>
    <dgm:pt modelId="{55CF52F9-FFCA-B546-A7E6-AFB52B9F23D8}" type="sibTrans" cxnId="{939E35DA-09AD-884A-8C19-67ADE6ADBC76}">
      <dgm:prSet/>
      <dgm:spPr/>
      <dgm:t>
        <a:bodyPr/>
        <a:lstStyle/>
        <a:p>
          <a:endParaRPr lang="en-US"/>
        </a:p>
      </dgm:t>
    </dgm:pt>
    <dgm:pt modelId="{7EA73A80-DA1B-0B45-9E92-FB47649306CF}">
      <dgm:prSet phldrT="[Text]"/>
      <dgm:spPr>
        <a:solidFill>
          <a:srgbClr val="0077C0"/>
        </a:solidFill>
      </dgm:spPr>
      <dgm:t>
        <a:bodyPr/>
        <a:lstStyle/>
        <a:p>
          <a:r>
            <a:rPr lang="en-US" dirty="0"/>
            <a:t>Leadership Accountability</a:t>
          </a:r>
        </a:p>
      </dgm:t>
    </dgm:pt>
    <dgm:pt modelId="{01A80317-A303-074B-B849-533A3FAC1217}" type="parTrans" cxnId="{058C672E-E08E-7645-A020-B6019F883695}">
      <dgm:prSet/>
      <dgm:spPr/>
      <dgm:t>
        <a:bodyPr/>
        <a:lstStyle/>
        <a:p>
          <a:endParaRPr lang="en-US"/>
        </a:p>
      </dgm:t>
    </dgm:pt>
    <dgm:pt modelId="{3A32C2FF-7CE1-0543-BAA3-6451B9C6673E}" type="sibTrans" cxnId="{058C672E-E08E-7645-A020-B6019F883695}">
      <dgm:prSet/>
      <dgm:spPr/>
      <dgm:t>
        <a:bodyPr/>
        <a:lstStyle/>
        <a:p>
          <a:endParaRPr lang="en-US"/>
        </a:p>
      </dgm:t>
    </dgm:pt>
    <dgm:pt modelId="{279D0B2E-3071-F544-A44F-88B19967A9AE}">
      <dgm:prSet phldrT="[Text]"/>
      <dgm:spPr>
        <a:solidFill>
          <a:srgbClr val="0077C0"/>
        </a:solidFill>
      </dgm:spPr>
      <dgm:t>
        <a:bodyPr/>
        <a:lstStyle/>
        <a:p>
          <a:r>
            <a:rPr lang="en-US" dirty="0"/>
            <a:t>Talent Programs</a:t>
          </a:r>
        </a:p>
      </dgm:t>
    </dgm:pt>
    <dgm:pt modelId="{2E098307-7929-654E-B216-E77648F42DC8}" type="parTrans" cxnId="{62CF2744-43A8-2945-9507-45AA78B0987D}">
      <dgm:prSet/>
      <dgm:spPr/>
      <dgm:t>
        <a:bodyPr/>
        <a:lstStyle/>
        <a:p>
          <a:endParaRPr lang="en-US"/>
        </a:p>
      </dgm:t>
    </dgm:pt>
    <dgm:pt modelId="{8B1C8B1A-F9F9-2647-A288-DE3E47705853}" type="sibTrans" cxnId="{62CF2744-43A8-2945-9507-45AA78B0987D}">
      <dgm:prSet/>
      <dgm:spPr/>
      <dgm:t>
        <a:bodyPr/>
        <a:lstStyle/>
        <a:p>
          <a:endParaRPr lang="en-US"/>
        </a:p>
      </dgm:t>
    </dgm:pt>
    <dgm:pt modelId="{A4864FC2-901D-3643-A83A-A62275BB049B}">
      <dgm:prSet phldrT="[Text]"/>
      <dgm:spPr>
        <a:solidFill>
          <a:srgbClr val="0077C0"/>
        </a:solidFill>
      </dgm:spPr>
      <dgm:t>
        <a:bodyPr/>
        <a:lstStyle/>
        <a:p>
          <a:r>
            <a:rPr lang="en-US" dirty="0"/>
            <a:t>Workplace Practices</a:t>
          </a:r>
        </a:p>
      </dgm:t>
    </dgm:pt>
    <dgm:pt modelId="{44BECA8F-B141-5F46-A72C-946E728291A2}" type="parTrans" cxnId="{DBF89A9A-BC14-1347-9F63-0892D7C6170A}">
      <dgm:prSet/>
      <dgm:spPr/>
      <dgm:t>
        <a:bodyPr/>
        <a:lstStyle/>
        <a:p>
          <a:endParaRPr lang="en-US"/>
        </a:p>
      </dgm:t>
    </dgm:pt>
    <dgm:pt modelId="{BBC7D3E0-93C8-5D4E-9B15-3D3345DB995E}" type="sibTrans" cxnId="{DBF89A9A-BC14-1347-9F63-0892D7C6170A}">
      <dgm:prSet/>
      <dgm:spPr/>
      <dgm:t>
        <a:bodyPr/>
        <a:lstStyle/>
        <a:p>
          <a:endParaRPr lang="en-US"/>
        </a:p>
      </dgm:t>
    </dgm:pt>
    <dgm:pt modelId="{C104C9C8-4AEF-4B43-9773-EB486593DB72}">
      <dgm:prSet phldrT="[Text]"/>
      <dgm:spPr>
        <a:solidFill>
          <a:srgbClr val="0077C0"/>
        </a:solidFill>
      </dgm:spPr>
      <dgm:t>
        <a:bodyPr/>
        <a:lstStyle/>
        <a:p>
          <a:r>
            <a:rPr lang="en-US" dirty="0"/>
            <a:t>Supplier Diversity</a:t>
          </a:r>
        </a:p>
      </dgm:t>
    </dgm:pt>
    <dgm:pt modelId="{2DC67A29-3979-9D4F-9CFD-7BDEB3F92249}" type="parTrans" cxnId="{C000D423-A220-214C-85D6-9DCFD0F2FEE2}">
      <dgm:prSet/>
      <dgm:spPr/>
      <dgm:t>
        <a:bodyPr/>
        <a:lstStyle/>
        <a:p>
          <a:endParaRPr lang="en-US"/>
        </a:p>
      </dgm:t>
    </dgm:pt>
    <dgm:pt modelId="{BE7CDCCC-1004-D240-BCD0-B0404D5C70D6}" type="sibTrans" cxnId="{C000D423-A220-214C-85D6-9DCFD0F2FEE2}">
      <dgm:prSet/>
      <dgm:spPr/>
      <dgm:t>
        <a:bodyPr/>
        <a:lstStyle/>
        <a:p>
          <a:endParaRPr lang="en-US"/>
        </a:p>
      </dgm:t>
    </dgm:pt>
    <dgm:pt modelId="{9A2AFA0F-FAF0-9642-8511-7FBB75871649}">
      <dgm:prSet phldrT="[Text]"/>
      <dgm:spPr>
        <a:solidFill>
          <a:srgbClr val="0077C0"/>
        </a:solidFill>
      </dgm:spPr>
      <dgm:t>
        <a:bodyPr/>
        <a:lstStyle/>
        <a:p>
          <a:r>
            <a:rPr lang="en-US" dirty="0"/>
            <a:t>Philanthropy</a:t>
          </a:r>
        </a:p>
      </dgm:t>
    </dgm:pt>
    <dgm:pt modelId="{94AA6308-0338-D048-AEAD-F3E38E58247C}" type="parTrans" cxnId="{B738156E-4662-2040-B163-79AB65A33C85}">
      <dgm:prSet/>
      <dgm:spPr/>
      <dgm:t>
        <a:bodyPr/>
        <a:lstStyle/>
        <a:p>
          <a:endParaRPr lang="en-US"/>
        </a:p>
      </dgm:t>
    </dgm:pt>
    <dgm:pt modelId="{FF9B2E2B-AC44-5C41-B61A-010FD0D2A974}" type="sibTrans" cxnId="{B738156E-4662-2040-B163-79AB65A33C85}">
      <dgm:prSet/>
      <dgm:spPr/>
      <dgm:t>
        <a:bodyPr/>
        <a:lstStyle/>
        <a:p>
          <a:endParaRPr lang="en-US"/>
        </a:p>
      </dgm:t>
    </dgm:pt>
    <dgm:pt modelId="{05ED89A8-73C3-5341-8982-64603C0058E2}" type="pres">
      <dgm:prSet presAssocID="{E5068FD3-FBEC-B748-AE57-C5C375F7F054}" presName="diagram" presStyleCnt="0">
        <dgm:presLayoutVars>
          <dgm:dir/>
          <dgm:resizeHandles val="exact"/>
        </dgm:presLayoutVars>
      </dgm:prSet>
      <dgm:spPr/>
    </dgm:pt>
    <dgm:pt modelId="{D633C967-6118-3243-B748-253F63C7B00D}" type="pres">
      <dgm:prSet presAssocID="{D1BE3364-447C-504B-B76C-ED44B1DF796E}" presName="node" presStyleLbl="node1" presStyleIdx="0" presStyleCnt="6">
        <dgm:presLayoutVars>
          <dgm:bulletEnabled val="1"/>
        </dgm:presLayoutVars>
      </dgm:prSet>
      <dgm:spPr/>
    </dgm:pt>
    <dgm:pt modelId="{4CF7B152-F157-A748-8FCD-821AAE51E2C4}" type="pres">
      <dgm:prSet presAssocID="{55CF52F9-FFCA-B546-A7E6-AFB52B9F23D8}" presName="sibTrans" presStyleCnt="0"/>
      <dgm:spPr/>
    </dgm:pt>
    <dgm:pt modelId="{16EF951F-03B5-904D-9682-C71F5052C30B}" type="pres">
      <dgm:prSet presAssocID="{7EA73A80-DA1B-0B45-9E92-FB47649306CF}" presName="node" presStyleLbl="node1" presStyleIdx="1" presStyleCnt="6">
        <dgm:presLayoutVars>
          <dgm:bulletEnabled val="1"/>
        </dgm:presLayoutVars>
      </dgm:prSet>
      <dgm:spPr/>
    </dgm:pt>
    <dgm:pt modelId="{A1E6E4BA-ADDA-DF40-AEC9-D8B75118BD8A}" type="pres">
      <dgm:prSet presAssocID="{3A32C2FF-7CE1-0543-BAA3-6451B9C6673E}" presName="sibTrans" presStyleCnt="0"/>
      <dgm:spPr/>
    </dgm:pt>
    <dgm:pt modelId="{F08D5ACF-258E-7245-A885-E8F8FFDAA59A}" type="pres">
      <dgm:prSet presAssocID="{279D0B2E-3071-F544-A44F-88B19967A9AE}" presName="node" presStyleLbl="node1" presStyleIdx="2" presStyleCnt="6">
        <dgm:presLayoutVars>
          <dgm:bulletEnabled val="1"/>
        </dgm:presLayoutVars>
      </dgm:prSet>
      <dgm:spPr/>
    </dgm:pt>
    <dgm:pt modelId="{5A79D4CE-2F55-AC4C-A4B1-1296DCC19CDF}" type="pres">
      <dgm:prSet presAssocID="{8B1C8B1A-F9F9-2647-A288-DE3E47705853}" presName="sibTrans" presStyleCnt="0"/>
      <dgm:spPr/>
    </dgm:pt>
    <dgm:pt modelId="{26AB5A7B-C015-D841-A4FA-15E998352186}" type="pres">
      <dgm:prSet presAssocID="{A4864FC2-901D-3643-A83A-A62275BB049B}" presName="node" presStyleLbl="node1" presStyleIdx="3" presStyleCnt="6">
        <dgm:presLayoutVars>
          <dgm:bulletEnabled val="1"/>
        </dgm:presLayoutVars>
      </dgm:prSet>
      <dgm:spPr/>
    </dgm:pt>
    <dgm:pt modelId="{0CB17079-1BB1-4944-BCC0-4DFEE0D515EE}" type="pres">
      <dgm:prSet presAssocID="{BBC7D3E0-93C8-5D4E-9B15-3D3345DB995E}" presName="sibTrans" presStyleCnt="0"/>
      <dgm:spPr/>
    </dgm:pt>
    <dgm:pt modelId="{36803EF6-A631-C14D-96F6-84F6A249FB0D}" type="pres">
      <dgm:prSet presAssocID="{C104C9C8-4AEF-4B43-9773-EB486593DB72}" presName="node" presStyleLbl="node1" presStyleIdx="4" presStyleCnt="6">
        <dgm:presLayoutVars>
          <dgm:bulletEnabled val="1"/>
        </dgm:presLayoutVars>
      </dgm:prSet>
      <dgm:spPr/>
    </dgm:pt>
    <dgm:pt modelId="{FE927220-55BC-3C47-8964-B3F12D06DA15}" type="pres">
      <dgm:prSet presAssocID="{BE7CDCCC-1004-D240-BCD0-B0404D5C70D6}" presName="sibTrans" presStyleCnt="0"/>
      <dgm:spPr/>
    </dgm:pt>
    <dgm:pt modelId="{2FE0E64D-CF6D-044A-88BF-E8186942E8A5}" type="pres">
      <dgm:prSet presAssocID="{9A2AFA0F-FAF0-9642-8511-7FBB75871649}" presName="node" presStyleLbl="node1" presStyleIdx="5" presStyleCnt="6">
        <dgm:presLayoutVars>
          <dgm:bulletEnabled val="1"/>
        </dgm:presLayoutVars>
      </dgm:prSet>
      <dgm:spPr/>
    </dgm:pt>
  </dgm:ptLst>
  <dgm:cxnLst>
    <dgm:cxn modelId="{C000D423-A220-214C-85D6-9DCFD0F2FEE2}" srcId="{E5068FD3-FBEC-B748-AE57-C5C375F7F054}" destId="{C104C9C8-4AEF-4B43-9773-EB486593DB72}" srcOrd="4" destOrd="0" parTransId="{2DC67A29-3979-9D4F-9CFD-7BDEB3F92249}" sibTransId="{BE7CDCCC-1004-D240-BCD0-B0404D5C70D6}"/>
    <dgm:cxn modelId="{9592E82B-29A9-2140-9550-17303F66E131}" type="presOf" srcId="{D1BE3364-447C-504B-B76C-ED44B1DF796E}" destId="{D633C967-6118-3243-B748-253F63C7B00D}" srcOrd="0" destOrd="0" presId="urn:microsoft.com/office/officeart/2005/8/layout/default"/>
    <dgm:cxn modelId="{058C672E-E08E-7645-A020-B6019F883695}" srcId="{E5068FD3-FBEC-B748-AE57-C5C375F7F054}" destId="{7EA73A80-DA1B-0B45-9E92-FB47649306CF}" srcOrd="1" destOrd="0" parTransId="{01A80317-A303-074B-B849-533A3FAC1217}" sibTransId="{3A32C2FF-7CE1-0543-BAA3-6451B9C6673E}"/>
    <dgm:cxn modelId="{62CF2744-43A8-2945-9507-45AA78B0987D}" srcId="{E5068FD3-FBEC-B748-AE57-C5C375F7F054}" destId="{279D0B2E-3071-F544-A44F-88B19967A9AE}" srcOrd="2" destOrd="0" parTransId="{2E098307-7929-654E-B216-E77648F42DC8}" sibTransId="{8B1C8B1A-F9F9-2647-A288-DE3E47705853}"/>
    <dgm:cxn modelId="{6160A661-4C67-7E4F-9C2F-004C01956222}" type="presOf" srcId="{A4864FC2-901D-3643-A83A-A62275BB049B}" destId="{26AB5A7B-C015-D841-A4FA-15E998352186}" srcOrd="0" destOrd="0" presId="urn:microsoft.com/office/officeart/2005/8/layout/default"/>
    <dgm:cxn modelId="{B738156E-4662-2040-B163-79AB65A33C85}" srcId="{E5068FD3-FBEC-B748-AE57-C5C375F7F054}" destId="{9A2AFA0F-FAF0-9642-8511-7FBB75871649}" srcOrd="5" destOrd="0" parTransId="{94AA6308-0338-D048-AEAD-F3E38E58247C}" sibTransId="{FF9B2E2B-AC44-5C41-B61A-010FD0D2A974}"/>
    <dgm:cxn modelId="{DBF89A9A-BC14-1347-9F63-0892D7C6170A}" srcId="{E5068FD3-FBEC-B748-AE57-C5C375F7F054}" destId="{A4864FC2-901D-3643-A83A-A62275BB049B}" srcOrd="3" destOrd="0" parTransId="{44BECA8F-B141-5F46-A72C-946E728291A2}" sibTransId="{BBC7D3E0-93C8-5D4E-9B15-3D3345DB995E}"/>
    <dgm:cxn modelId="{BE2B4BC0-16D9-3041-970B-435305E0D153}" type="presOf" srcId="{7EA73A80-DA1B-0B45-9E92-FB47649306CF}" destId="{16EF951F-03B5-904D-9682-C71F5052C30B}" srcOrd="0" destOrd="0" presId="urn:microsoft.com/office/officeart/2005/8/layout/default"/>
    <dgm:cxn modelId="{1FA395D5-658C-5640-AFD7-F6F833171D42}" type="presOf" srcId="{E5068FD3-FBEC-B748-AE57-C5C375F7F054}" destId="{05ED89A8-73C3-5341-8982-64603C0058E2}" srcOrd="0" destOrd="0" presId="urn:microsoft.com/office/officeart/2005/8/layout/default"/>
    <dgm:cxn modelId="{939E35DA-09AD-884A-8C19-67ADE6ADBC76}" srcId="{E5068FD3-FBEC-B748-AE57-C5C375F7F054}" destId="{D1BE3364-447C-504B-B76C-ED44B1DF796E}" srcOrd="0" destOrd="0" parTransId="{E489D9CD-3139-CC4E-8581-AAD1F32C2C83}" sibTransId="{55CF52F9-FFCA-B546-A7E6-AFB52B9F23D8}"/>
    <dgm:cxn modelId="{C8FBD3EB-73C2-BA44-A77C-E6849D92CBFC}" type="presOf" srcId="{279D0B2E-3071-F544-A44F-88B19967A9AE}" destId="{F08D5ACF-258E-7245-A885-E8F8FFDAA59A}" srcOrd="0" destOrd="0" presId="urn:microsoft.com/office/officeart/2005/8/layout/default"/>
    <dgm:cxn modelId="{5FC053EC-B1C3-7644-99C6-FEC9ACA40D05}" type="presOf" srcId="{C104C9C8-4AEF-4B43-9773-EB486593DB72}" destId="{36803EF6-A631-C14D-96F6-84F6A249FB0D}" srcOrd="0" destOrd="0" presId="urn:microsoft.com/office/officeart/2005/8/layout/default"/>
    <dgm:cxn modelId="{F9F74DEE-7D22-AF4C-9842-5F57E7F9B6C7}" type="presOf" srcId="{9A2AFA0F-FAF0-9642-8511-7FBB75871649}" destId="{2FE0E64D-CF6D-044A-88BF-E8186942E8A5}" srcOrd="0" destOrd="0" presId="urn:microsoft.com/office/officeart/2005/8/layout/default"/>
    <dgm:cxn modelId="{A650F9B5-44A2-584F-8D3F-5717B55DEE6A}" type="presParOf" srcId="{05ED89A8-73C3-5341-8982-64603C0058E2}" destId="{D633C967-6118-3243-B748-253F63C7B00D}" srcOrd="0" destOrd="0" presId="urn:microsoft.com/office/officeart/2005/8/layout/default"/>
    <dgm:cxn modelId="{08384D8C-3851-C748-B73D-1A5E9D07AAF1}" type="presParOf" srcId="{05ED89A8-73C3-5341-8982-64603C0058E2}" destId="{4CF7B152-F157-A748-8FCD-821AAE51E2C4}" srcOrd="1" destOrd="0" presId="urn:microsoft.com/office/officeart/2005/8/layout/default"/>
    <dgm:cxn modelId="{B69805B5-5A98-F64A-8542-EB1A4CF76E90}" type="presParOf" srcId="{05ED89A8-73C3-5341-8982-64603C0058E2}" destId="{16EF951F-03B5-904D-9682-C71F5052C30B}" srcOrd="2" destOrd="0" presId="urn:microsoft.com/office/officeart/2005/8/layout/default"/>
    <dgm:cxn modelId="{27815CD6-0717-894B-B52E-59F306BA94C4}" type="presParOf" srcId="{05ED89A8-73C3-5341-8982-64603C0058E2}" destId="{A1E6E4BA-ADDA-DF40-AEC9-D8B75118BD8A}" srcOrd="3" destOrd="0" presId="urn:microsoft.com/office/officeart/2005/8/layout/default"/>
    <dgm:cxn modelId="{57D08F0A-1A51-C642-ACDF-7B100EDEA988}" type="presParOf" srcId="{05ED89A8-73C3-5341-8982-64603C0058E2}" destId="{F08D5ACF-258E-7245-A885-E8F8FFDAA59A}" srcOrd="4" destOrd="0" presId="urn:microsoft.com/office/officeart/2005/8/layout/default"/>
    <dgm:cxn modelId="{2D79A9CD-63BD-CC43-B790-EBCF808A88AB}" type="presParOf" srcId="{05ED89A8-73C3-5341-8982-64603C0058E2}" destId="{5A79D4CE-2F55-AC4C-A4B1-1296DCC19CDF}" srcOrd="5" destOrd="0" presId="urn:microsoft.com/office/officeart/2005/8/layout/default"/>
    <dgm:cxn modelId="{77E3428F-642A-D642-96DC-3578A552B2CE}" type="presParOf" srcId="{05ED89A8-73C3-5341-8982-64603C0058E2}" destId="{26AB5A7B-C015-D841-A4FA-15E998352186}" srcOrd="6" destOrd="0" presId="urn:microsoft.com/office/officeart/2005/8/layout/default"/>
    <dgm:cxn modelId="{832D1B05-A034-084A-8708-487CC049958B}" type="presParOf" srcId="{05ED89A8-73C3-5341-8982-64603C0058E2}" destId="{0CB17079-1BB1-4944-BCC0-4DFEE0D515EE}" srcOrd="7" destOrd="0" presId="urn:microsoft.com/office/officeart/2005/8/layout/default"/>
    <dgm:cxn modelId="{B59324DD-6F2F-B44E-BBD6-393178B4A465}" type="presParOf" srcId="{05ED89A8-73C3-5341-8982-64603C0058E2}" destId="{36803EF6-A631-C14D-96F6-84F6A249FB0D}" srcOrd="8" destOrd="0" presId="urn:microsoft.com/office/officeart/2005/8/layout/default"/>
    <dgm:cxn modelId="{7DFE9A45-3326-3641-96B0-07479C666DE3}" type="presParOf" srcId="{05ED89A8-73C3-5341-8982-64603C0058E2}" destId="{FE927220-55BC-3C47-8964-B3F12D06DA15}" srcOrd="9" destOrd="0" presId="urn:microsoft.com/office/officeart/2005/8/layout/default"/>
    <dgm:cxn modelId="{CADD4C34-919B-7145-B05F-3AB4E79F07E3}" type="presParOf" srcId="{05ED89A8-73C3-5341-8982-64603C0058E2}" destId="{2FE0E64D-CF6D-044A-88BF-E8186942E8A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068FD3-FBEC-B748-AE57-C5C375F7F054}" type="doc">
      <dgm:prSet loTypeId="urn:microsoft.com/office/officeart/2005/8/layout/default" loCatId="" qsTypeId="urn:microsoft.com/office/officeart/2005/8/quickstyle/simple1" qsCatId="simple" csTypeId="urn:microsoft.com/office/officeart/2005/8/colors/accent6_2" csCatId="accent6" phldr="1"/>
      <dgm:spPr/>
    </dgm:pt>
    <dgm:pt modelId="{279D0B2E-3071-F544-A44F-88B19967A9AE}">
      <dgm:prSet phldrT="[Text]"/>
      <dgm:spPr>
        <a:solidFill>
          <a:srgbClr val="0077C0"/>
        </a:solidFill>
      </dgm:spPr>
      <dgm:t>
        <a:bodyPr/>
        <a:lstStyle/>
        <a:p>
          <a:r>
            <a:rPr lang="en-US" dirty="0"/>
            <a:t>Company EEO Report</a:t>
          </a:r>
        </a:p>
      </dgm:t>
    </dgm:pt>
    <dgm:pt modelId="{2E098307-7929-654E-B216-E77648F42DC8}" type="parTrans" cxnId="{62CF2744-43A8-2945-9507-45AA78B0987D}">
      <dgm:prSet/>
      <dgm:spPr/>
      <dgm:t>
        <a:bodyPr/>
        <a:lstStyle/>
        <a:p>
          <a:endParaRPr lang="en-US"/>
        </a:p>
      </dgm:t>
    </dgm:pt>
    <dgm:pt modelId="{8B1C8B1A-F9F9-2647-A288-DE3E47705853}" type="sibTrans" cxnId="{62CF2744-43A8-2945-9507-45AA78B0987D}">
      <dgm:prSet/>
      <dgm:spPr/>
      <dgm:t>
        <a:bodyPr/>
        <a:lstStyle/>
        <a:p>
          <a:endParaRPr lang="en-US"/>
        </a:p>
      </dgm:t>
    </dgm:pt>
    <dgm:pt modelId="{A4864FC2-901D-3643-A83A-A62275BB049B}">
      <dgm:prSet phldrT="[Text]"/>
      <dgm:spPr>
        <a:solidFill>
          <a:srgbClr val="0077C0"/>
        </a:solidFill>
      </dgm:spPr>
      <dgm:t>
        <a:bodyPr/>
        <a:lstStyle/>
        <a:p>
          <a:r>
            <a:rPr lang="en-US" dirty="0"/>
            <a:t>Supplemental Data </a:t>
          </a:r>
        </a:p>
      </dgm:t>
    </dgm:pt>
    <dgm:pt modelId="{44BECA8F-B141-5F46-A72C-946E728291A2}" type="parTrans" cxnId="{DBF89A9A-BC14-1347-9F63-0892D7C6170A}">
      <dgm:prSet/>
      <dgm:spPr/>
      <dgm:t>
        <a:bodyPr/>
        <a:lstStyle/>
        <a:p>
          <a:endParaRPr lang="en-US"/>
        </a:p>
      </dgm:t>
    </dgm:pt>
    <dgm:pt modelId="{BBC7D3E0-93C8-5D4E-9B15-3D3345DB995E}" type="sibTrans" cxnId="{DBF89A9A-BC14-1347-9F63-0892D7C6170A}">
      <dgm:prSet/>
      <dgm:spPr/>
      <dgm:t>
        <a:bodyPr/>
        <a:lstStyle/>
        <a:p>
          <a:endParaRPr lang="en-US"/>
        </a:p>
      </dgm:t>
    </dgm:pt>
    <dgm:pt modelId="{C7FB97A5-AC0E-7246-9708-DE0D5F65B84F}">
      <dgm:prSet/>
      <dgm:spPr>
        <a:solidFill>
          <a:srgbClr val="0077C0"/>
        </a:solidFill>
      </dgm:spPr>
      <dgm:t>
        <a:bodyPr/>
        <a:lstStyle/>
        <a:p>
          <a:r>
            <a:rPr lang="en-US" dirty="0"/>
            <a:t>Company Profile Information</a:t>
          </a:r>
        </a:p>
      </dgm:t>
    </dgm:pt>
    <dgm:pt modelId="{470641B7-7191-FD4E-A4E2-6119E25558D5}" type="parTrans" cxnId="{ED00CA48-8F61-124D-A310-F8FC8E413E0C}">
      <dgm:prSet/>
      <dgm:spPr/>
      <dgm:t>
        <a:bodyPr/>
        <a:lstStyle/>
        <a:p>
          <a:endParaRPr lang="en-US"/>
        </a:p>
      </dgm:t>
    </dgm:pt>
    <dgm:pt modelId="{196A0B0A-4348-D74E-A34A-3574F6034E29}" type="sibTrans" cxnId="{ED00CA48-8F61-124D-A310-F8FC8E413E0C}">
      <dgm:prSet/>
      <dgm:spPr/>
      <dgm:t>
        <a:bodyPr/>
        <a:lstStyle/>
        <a:p>
          <a:endParaRPr lang="en-US"/>
        </a:p>
      </dgm:t>
    </dgm:pt>
    <dgm:pt modelId="{4300A20E-064F-1B44-9867-3DD1A73A62DD}">
      <dgm:prSet/>
      <dgm:spPr>
        <a:solidFill>
          <a:srgbClr val="0077C0"/>
        </a:solidFill>
      </dgm:spPr>
      <dgm:t>
        <a:bodyPr/>
        <a:lstStyle/>
        <a:p>
          <a:r>
            <a:rPr lang="en-US" dirty="0"/>
            <a:t>National Organization on Disability (NOD) - Employment Tracker</a:t>
          </a:r>
        </a:p>
      </dgm:t>
    </dgm:pt>
    <dgm:pt modelId="{559AAC1C-657C-914C-814D-9C8DB3F0A90F}" type="parTrans" cxnId="{A4FB7A82-AABF-B44D-904E-6798EE22343C}">
      <dgm:prSet/>
      <dgm:spPr/>
      <dgm:t>
        <a:bodyPr/>
        <a:lstStyle/>
        <a:p>
          <a:endParaRPr lang="en-US"/>
        </a:p>
      </dgm:t>
    </dgm:pt>
    <dgm:pt modelId="{F4CFD6C5-532A-9A44-973E-1966DA824FCD}" type="sibTrans" cxnId="{A4FB7A82-AABF-B44D-904E-6798EE22343C}">
      <dgm:prSet/>
      <dgm:spPr/>
      <dgm:t>
        <a:bodyPr/>
        <a:lstStyle/>
        <a:p>
          <a:endParaRPr lang="en-US"/>
        </a:p>
      </dgm:t>
    </dgm:pt>
    <dgm:pt modelId="{51D2D42C-517C-7D44-A347-B20340B4F0A4}">
      <dgm:prSet/>
      <dgm:spPr>
        <a:solidFill>
          <a:srgbClr val="0077C0"/>
        </a:solidFill>
      </dgm:spPr>
      <dgm:t>
        <a:bodyPr/>
        <a:lstStyle/>
        <a:p>
          <a:r>
            <a:rPr lang="en-US" dirty="0"/>
            <a:t>Hospital/Health Care Systems</a:t>
          </a:r>
        </a:p>
      </dgm:t>
    </dgm:pt>
    <dgm:pt modelId="{286B7F14-359C-CC44-966C-6B617C3736BA}" type="parTrans" cxnId="{A5372151-9EE9-1B4C-BE8E-AD9D3D7E4CD0}">
      <dgm:prSet/>
      <dgm:spPr/>
      <dgm:t>
        <a:bodyPr/>
        <a:lstStyle/>
        <a:p>
          <a:endParaRPr lang="en-US"/>
        </a:p>
      </dgm:t>
    </dgm:pt>
    <dgm:pt modelId="{C137AA6E-18F7-3C43-BF76-F6736C664C51}" type="sibTrans" cxnId="{A5372151-9EE9-1B4C-BE8E-AD9D3D7E4CD0}">
      <dgm:prSet/>
      <dgm:spPr/>
      <dgm:t>
        <a:bodyPr/>
        <a:lstStyle/>
        <a:p>
          <a:endParaRPr lang="en-US"/>
        </a:p>
      </dgm:t>
    </dgm:pt>
    <dgm:pt modelId="{DAD90A41-905E-7143-B5CE-FB5D9F0FEEC6}" type="pres">
      <dgm:prSet presAssocID="{E5068FD3-FBEC-B748-AE57-C5C375F7F054}" presName="diagram" presStyleCnt="0">
        <dgm:presLayoutVars>
          <dgm:dir/>
          <dgm:resizeHandles val="exact"/>
        </dgm:presLayoutVars>
      </dgm:prSet>
      <dgm:spPr/>
    </dgm:pt>
    <dgm:pt modelId="{331476E2-0D02-244C-868B-70702F6196E1}" type="pres">
      <dgm:prSet presAssocID="{4300A20E-064F-1B44-9867-3DD1A73A62DD}" presName="node" presStyleLbl="node1" presStyleIdx="0" presStyleCnt="5">
        <dgm:presLayoutVars>
          <dgm:bulletEnabled val="1"/>
        </dgm:presLayoutVars>
      </dgm:prSet>
      <dgm:spPr/>
    </dgm:pt>
    <dgm:pt modelId="{B688C313-7775-6C49-AB94-4C38C6AD4DE0}" type="pres">
      <dgm:prSet presAssocID="{F4CFD6C5-532A-9A44-973E-1966DA824FCD}" presName="sibTrans" presStyleCnt="0"/>
      <dgm:spPr/>
    </dgm:pt>
    <dgm:pt modelId="{7DFE092E-5F96-5E44-9B65-B0714D827FA0}" type="pres">
      <dgm:prSet presAssocID="{C7FB97A5-AC0E-7246-9708-DE0D5F65B84F}" presName="node" presStyleLbl="node1" presStyleIdx="1" presStyleCnt="5">
        <dgm:presLayoutVars>
          <dgm:bulletEnabled val="1"/>
        </dgm:presLayoutVars>
      </dgm:prSet>
      <dgm:spPr/>
    </dgm:pt>
    <dgm:pt modelId="{4C45452B-2B65-F84B-87EB-E03DFA21B7AB}" type="pres">
      <dgm:prSet presAssocID="{196A0B0A-4348-D74E-A34A-3574F6034E29}" presName="sibTrans" presStyleCnt="0"/>
      <dgm:spPr/>
    </dgm:pt>
    <dgm:pt modelId="{0DEAD496-6F50-E245-927A-A480E7CD263B}" type="pres">
      <dgm:prSet presAssocID="{51D2D42C-517C-7D44-A347-B20340B4F0A4}" presName="node" presStyleLbl="node1" presStyleIdx="2" presStyleCnt="5">
        <dgm:presLayoutVars>
          <dgm:bulletEnabled val="1"/>
        </dgm:presLayoutVars>
      </dgm:prSet>
      <dgm:spPr/>
    </dgm:pt>
    <dgm:pt modelId="{2E0AAB60-8F4A-B34A-BE1B-0DD4ED29B449}" type="pres">
      <dgm:prSet presAssocID="{C137AA6E-18F7-3C43-BF76-F6736C664C51}" presName="sibTrans" presStyleCnt="0"/>
      <dgm:spPr/>
    </dgm:pt>
    <dgm:pt modelId="{4B31BE77-802A-9147-BAE3-8087BD2AB5C3}" type="pres">
      <dgm:prSet presAssocID="{279D0B2E-3071-F544-A44F-88B19967A9AE}" presName="node" presStyleLbl="node1" presStyleIdx="3" presStyleCnt="5">
        <dgm:presLayoutVars>
          <dgm:bulletEnabled val="1"/>
        </dgm:presLayoutVars>
      </dgm:prSet>
      <dgm:spPr/>
    </dgm:pt>
    <dgm:pt modelId="{AF37A168-1DBE-1A46-92CA-B5D304AD2C8E}" type="pres">
      <dgm:prSet presAssocID="{8B1C8B1A-F9F9-2647-A288-DE3E47705853}" presName="sibTrans" presStyleCnt="0"/>
      <dgm:spPr/>
    </dgm:pt>
    <dgm:pt modelId="{2FEB7CE5-4269-934B-9D42-00CC3517BDB2}" type="pres">
      <dgm:prSet presAssocID="{A4864FC2-901D-3643-A83A-A62275BB049B}" presName="node" presStyleLbl="node1" presStyleIdx="4" presStyleCnt="5">
        <dgm:presLayoutVars>
          <dgm:bulletEnabled val="1"/>
        </dgm:presLayoutVars>
      </dgm:prSet>
      <dgm:spPr/>
    </dgm:pt>
  </dgm:ptLst>
  <dgm:cxnLst>
    <dgm:cxn modelId="{D68FDF06-285F-4246-ACCE-F2B1502028D1}" type="presOf" srcId="{51D2D42C-517C-7D44-A347-B20340B4F0A4}" destId="{0DEAD496-6F50-E245-927A-A480E7CD263B}" srcOrd="0" destOrd="0" presId="urn:microsoft.com/office/officeart/2005/8/layout/default"/>
    <dgm:cxn modelId="{171A2615-DAB5-E342-9814-04C56921867F}" type="presOf" srcId="{C7FB97A5-AC0E-7246-9708-DE0D5F65B84F}" destId="{7DFE092E-5F96-5E44-9B65-B0714D827FA0}" srcOrd="0" destOrd="0" presId="urn:microsoft.com/office/officeart/2005/8/layout/default"/>
    <dgm:cxn modelId="{01FD4B3A-C7FA-C348-AAA1-C062AE56CA85}" type="presOf" srcId="{A4864FC2-901D-3643-A83A-A62275BB049B}" destId="{2FEB7CE5-4269-934B-9D42-00CC3517BDB2}" srcOrd="0" destOrd="0" presId="urn:microsoft.com/office/officeart/2005/8/layout/default"/>
    <dgm:cxn modelId="{62CF2744-43A8-2945-9507-45AA78B0987D}" srcId="{E5068FD3-FBEC-B748-AE57-C5C375F7F054}" destId="{279D0B2E-3071-F544-A44F-88B19967A9AE}" srcOrd="3" destOrd="0" parTransId="{2E098307-7929-654E-B216-E77648F42DC8}" sibTransId="{8B1C8B1A-F9F9-2647-A288-DE3E47705853}"/>
    <dgm:cxn modelId="{ED00CA48-8F61-124D-A310-F8FC8E413E0C}" srcId="{E5068FD3-FBEC-B748-AE57-C5C375F7F054}" destId="{C7FB97A5-AC0E-7246-9708-DE0D5F65B84F}" srcOrd="1" destOrd="0" parTransId="{470641B7-7191-FD4E-A4E2-6119E25558D5}" sibTransId="{196A0B0A-4348-D74E-A34A-3574F6034E29}"/>
    <dgm:cxn modelId="{A5372151-9EE9-1B4C-BE8E-AD9D3D7E4CD0}" srcId="{E5068FD3-FBEC-B748-AE57-C5C375F7F054}" destId="{51D2D42C-517C-7D44-A347-B20340B4F0A4}" srcOrd="2" destOrd="0" parTransId="{286B7F14-359C-CC44-966C-6B617C3736BA}" sibTransId="{C137AA6E-18F7-3C43-BF76-F6736C664C51}"/>
    <dgm:cxn modelId="{A4FB7A82-AABF-B44D-904E-6798EE22343C}" srcId="{E5068FD3-FBEC-B748-AE57-C5C375F7F054}" destId="{4300A20E-064F-1B44-9867-3DD1A73A62DD}" srcOrd="0" destOrd="0" parTransId="{559AAC1C-657C-914C-814D-9C8DB3F0A90F}" sibTransId="{F4CFD6C5-532A-9A44-973E-1966DA824FCD}"/>
    <dgm:cxn modelId="{4DE0AA83-1BFD-AC46-90FE-8A9C51360477}" type="presOf" srcId="{E5068FD3-FBEC-B748-AE57-C5C375F7F054}" destId="{DAD90A41-905E-7143-B5CE-FB5D9F0FEEC6}" srcOrd="0" destOrd="0" presId="urn:microsoft.com/office/officeart/2005/8/layout/default"/>
    <dgm:cxn modelId="{DBF89A9A-BC14-1347-9F63-0892D7C6170A}" srcId="{E5068FD3-FBEC-B748-AE57-C5C375F7F054}" destId="{A4864FC2-901D-3643-A83A-A62275BB049B}" srcOrd="4" destOrd="0" parTransId="{44BECA8F-B141-5F46-A72C-946E728291A2}" sibTransId="{BBC7D3E0-93C8-5D4E-9B15-3D3345DB995E}"/>
    <dgm:cxn modelId="{EEC559DF-B009-2142-87BF-C5E567A2BF5B}" type="presOf" srcId="{4300A20E-064F-1B44-9867-3DD1A73A62DD}" destId="{331476E2-0D02-244C-868B-70702F6196E1}" srcOrd="0" destOrd="0" presId="urn:microsoft.com/office/officeart/2005/8/layout/default"/>
    <dgm:cxn modelId="{4A426FDF-9595-BA41-962A-892612ECB84B}" type="presOf" srcId="{279D0B2E-3071-F544-A44F-88B19967A9AE}" destId="{4B31BE77-802A-9147-BAE3-8087BD2AB5C3}" srcOrd="0" destOrd="0" presId="urn:microsoft.com/office/officeart/2005/8/layout/default"/>
    <dgm:cxn modelId="{8DBAD9B0-9AD1-E342-82DA-D64CE8755526}" type="presParOf" srcId="{DAD90A41-905E-7143-B5CE-FB5D9F0FEEC6}" destId="{331476E2-0D02-244C-868B-70702F6196E1}" srcOrd="0" destOrd="0" presId="urn:microsoft.com/office/officeart/2005/8/layout/default"/>
    <dgm:cxn modelId="{6DB3438A-F8CE-1944-A595-741F6FA95B59}" type="presParOf" srcId="{DAD90A41-905E-7143-B5CE-FB5D9F0FEEC6}" destId="{B688C313-7775-6C49-AB94-4C38C6AD4DE0}" srcOrd="1" destOrd="0" presId="urn:microsoft.com/office/officeart/2005/8/layout/default"/>
    <dgm:cxn modelId="{81237BED-29FE-EE41-968A-54BD382CDFC9}" type="presParOf" srcId="{DAD90A41-905E-7143-B5CE-FB5D9F0FEEC6}" destId="{7DFE092E-5F96-5E44-9B65-B0714D827FA0}" srcOrd="2" destOrd="0" presId="urn:microsoft.com/office/officeart/2005/8/layout/default"/>
    <dgm:cxn modelId="{9C26B9F3-3C14-2D46-A889-F567C8EC0EEE}" type="presParOf" srcId="{DAD90A41-905E-7143-B5CE-FB5D9F0FEEC6}" destId="{4C45452B-2B65-F84B-87EB-E03DFA21B7AB}" srcOrd="3" destOrd="0" presId="urn:microsoft.com/office/officeart/2005/8/layout/default"/>
    <dgm:cxn modelId="{5DE8AD24-9962-6848-8C8C-ABC7B16C2452}" type="presParOf" srcId="{DAD90A41-905E-7143-B5CE-FB5D9F0FEEC6}" destId="{0DEAD496-6F50-E245-927A-A480E7CD263B}" srcOrd="4" destOrd="0" presId="urn:microsoft.com/office/officeart/2005/8/layout/default"/>
    <dgm:cxn modelId="{E18CEFD8-F87A-8D47-8424-EAAF8051A23D}" type="presParOf" srcId="{DAD90A41-905E-7143-B5CE-FB5D9F0FEEC6}" destId="{2E0AAB60-8F4A-B34A-BE1B-0DD4ED29B449}" srcOrd="5" destOrd="0" presId="urn:microsoft.com/office/officeart/2005/8/layout/default"/>
    <dgm:cxn modelId="{CBE12E1A-E3ED-0E46-856E-517220B71283}" type="presParOf" srcId="{DAD90A41-905E-7143-B5CE-FB5D9F0FEEC6}" destId="{4B31BE77-802A-9147-BAE3-8087BD2AB5C3}" srcOrd="6" destOrd="0" presId="urn:microsoft.com/office/officeart/2005/8/layout/default"/>
    <dgm:cxn modelId="{BA23B537-DB52-C44B-BDE4-C611DE256CFD}" type="presParOf" srcId="{DAD90A41-905E-7143-B5CE-FB5D9F0FEEC6}" destId="{AF37A168-1DBE-1A46-92CA-B5D304AD2C8E}" srcOrd="7" destOrd="0" presId="urn:microsoft.com/office/officeart/2005/8/layout/default"/>
    <dgm:cxn modelId="{3700D3C7-1E76-454C-9BA9-8084F3EE1517}" type="presParOf" srcId="{DAD90A41-905E-7143-B5CE-FB5D9F0FEEC6}" destId="{2FEB7CE5-4269-934B-9D42-00CC3517BDB2}" srcOrd="8"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3C967-6118-3243-B748-253F63C7B00D}">
      <dsp:nvSpPr>
        <dsp:cNvPr id="0" name=""/>
        <dsp:cNvSpPr/>
      </dsp:nvSpPr>
      <dsp:spPr>
        <a:xfrm>
          <a:off x="0" y="292908"/>
          <a:ext cx="2394644" cy="1436786"/>
        </a:xfrm>
        <a:prstGeom prst="rect">
          <a:avLst/>
        </a:prstGeom>
        <a:solidFill>
          <a:srgbClr val="0077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Human Capital Metrics</a:t>
          </a:r>
        </a:p>
      </dsp:txBody>
      <dsp:txXfrm>
        <a:off x="0" y="292908"/>
        <a:ext cx="2394644" cy="1436786"/>
      </dsp:txXfrm>
    </dsp:sp>
    <dsp:sp modelId="{16EF951F-03B5-904D-9682-C71F5052C30B}">
      <dsp:nvSpPr>
        <dsp:cNvPr id="0" name=""/>
        <dsp:cNvSpPr/>
      </dsp:nvSpPr>
      <dsp:spPr>
        <a:xfrm>
          <a:off x="2634109" y="292908"/>
          <a:ext cx="2394644" cy="1436786"/>
        </a:xfrm>
        <a:prstGeom prst="rect">
          <a:avLst/>
        </a:prstGeom>
        <a:solidFill>
          <a:srgbClr val="0077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Leadership Accountability</a:t>
          </a:r>
        </a:p>
      </dsp:txBody>
      <dsp:txXfrm>
        <a:off x="2634109" y="292908"/>
        <a:ext cx="2394644" cy="1436786"/>
      </dsp:txXfrm>
    </dsp:sp>
    <dsp:sp modelId="{F08D5ACF-258E-7245-A885-E8F8FFDAA59A}">
      <dsp:nvSpPr>
        <dsp:cNvPr id="0" name=""/>
        <dsp:cNvSpPr/>
      </dsp:nvSpPr>
      <dsp:spPr>
        <a:xfrm>
          <a:off x="5268218" y="292908"/>
          <a:ext cx="2394644" cy="1436786"/>
        </a:xfrm>
        <a:prstGeom prst="rect">
          <a:avLst/>
        </a:prstGeom>
        <a:solidFill>
          <a:srgbClr val="0077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Talent Programs</a:t>
          </a:r>
        </a:p>
      </dsp:txBody>
      <dsp:txXfrm>
        <a:off x="5268218" y="292908"/>
        <a:ext cx="2394644" cy="1436786"/>
      </dsp:txXfrm>
    </dsp:sp>
    <dsp:sp modelId="{26AB5A7B-C015-D841-A4FA-15E998352186}">
      <dsp:nvSpPr>
        <dsp:cNvPr id="0" name=""/>
        <dsp:cNvSpPr/>
      </dsp:nvSpPr>
      <dsp:spPr>
        <a:xfrm>
          <a:off x="0" y="1969159"/>
          <a:ext cx="2394644" cy="1436786"/>
        </a:xfrm>
        <a:prstGeom prst="rect">
          <a:avLst/>
        </a:prstGeom>
        <a:solidFill>
          <a:srgbClr val="0077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Workplace Practices</a:t>
          </a:r>
        </a:p>
      </dsp:txBody>
      <dsp:txXfrm>
        <a:off x="0" y="1969159"/>
        <a:ext cx="2394644" cy="1436786"/>
      </dsp:txXfrm>
    </dsp:sp>
    <dsp:sp modelId="{36803EF6-A631-C14D-96F6-84F6A249FB0D}">
      <dsp:nvSpPr>
        <dsp:cNvPr id="0" name=""/>
        <dsp:cNvSpPr/>
      </dsp:nvSpPr>
      <dsp:spPr>
        <a:xfrm>
          <a:off x="2634109" y="1969159"/>
          <a:ext cx="2394644" cy="1436786"/>
        </a:xfrm>
        <a:prstGeom prst="rect">
          <a:avLst/>
        </a:prstGeom>
        <a:solidFill>
          <a:srgbClr val="0077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Supplier Diversity</a:t>
          </a:r>
        </a:p>
      </dsp:txBody>
      <dsp:txXfrm>
        <a:off x="2634109" y="1969159"/>
        <a:ext cx="2394644" cy="1436786"/>
      </dsp:txXfrm>
    </dsp:sp>
    <dsp:sp modelId="{2FE0E64D-CF6D-044A-88BF-E8186942E8A5}">
      <dsp:nvSpPr>
        <dsp:cNvPr id="0" name=""/>
        <dsp:cNvSpPr/>
      </dsp:nvSpPr>
      <dsp:spPr>
        <a:xfrm>
          <a:off x="5268218" y="1969159"/>
          <a:ext cx="2394644" cy="1436786"/>
        </a:xfrm>
        <a:prstGeom prst="rect">
          <a:avLst/>
        </a:prstGeom>
        <a:solidFill>
          <a:srgbClr val="0077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Philanthropy</a:t>
          </a:r>
        </a:p>
      </dsp:txBody>
      <dsp:txXfrm>
        <a:off x="5268218" y="1969159"/>
        <a:ext cx="2394644" cy="14367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476E2-0D02-244C-868B-70702F6196E1}">
      <dsp:nvSpPr>
        <dsp:cNvPr id="0" name=""/>
        <dsp:cNvSpPr/>
      </dsp:nvSpPr>
      <dsp:spPr>
        <a:xfrm>
          <a:off x="0" y="321721"/>
          <a:ext cx="2467074" cy="1480244"/>
        </a:xfrm>
        <a:prstGeom prst="rect">
          <a:avLst/>
        </a:prstGeom>
        <a:solidFill>
          <a:srgbClr val="0077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National Organization on Disability (NOD) - Employment Tracker</a:t>
          </a:r>
        </a:p>
      </dsp:txBody>
      <dsp:txXfrm>
        <a:off x="0" y="321721"/>
        <a:ext cx="2467074" cy="1480244"/>
      </dsp:txXfrm>
    </dsp:sp>
    <dsp:sp modelId="{7DFE092E-5F96-5E44-9B65-B0714D827FA0}">
      <dsp:nvSpPr>
        <dsp:cNvPr id="0" name=""/>
        <dsp:cNvSpPr/>
      </dsp:nvSpPr>
      <dsp:spPr>
        <a:xfrm>
          <a:off x="2713781" y="321721"/>
          <a:ext cx="2467074" cy="1480244"/>
        </a:xfrm>
        <a:prstGeom prst="rect">
          <a:avLst/>
        </a:prstGeom>
        <a:solidFill>
          <a:srgbClr val="0077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Company Profile Information</a:t>
          </a:r>
        </a:p>
      </dsp:txBody>
      <dsp:txXfrm>
        <a:off x="2713781" y="321721"/>
        <a:ext cx="2467074" cy="1480244"/>
      </dsp:txXfrm>
    </dsp:sp>
    <dsp:sp modelId="{0DEAD496-6F50-E245-927A-A480E7CD263B}">
      <dsp:nvSpPr>
        <dsp:cNvPr id="0" name=""/>
        <dsp:cNvSpPr/>
      </dsp:nvSpPr>
      <dsp:spPr>
        <a:xfrm>
          <a:off x="5427563" y="321721"/>
          <a:ext cx="2467074" cy="1480244"/>
        </a:xfrm>
        <a:prstGeom prst="rect">
          <a:avLst/>
        </a:prstGeom>
        <a:solidFill>
          <a:srgbClr val="0077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Hospital/Health Care Systems</a:t>
          </a:r>
        </a:p>
      </dsp:txBody>
      <dsp:txXfrm>
        <a:off x="5427563" y="321721"/>
        <a:ext cx="2467074" cy="1480244"/>
      </dsp:txXfrm>
    </dsp:sp>
    <dsp:sp modelId="{4B31BE77-802A-9147-BAE3-8087BD2AB5C3}">
      <dsp:nvSpPr>
        <dsp:cNvPr id="0" name=""/>
        <dsp:cNvSpPr/>
      </dsp:nvSpPr>
      <dsp:spPr>
        <a:xfrm>
          <a:off x="1356890" y="2048673"/>
          <a:ext cx="2467074" cy="1480244"/>
        </a:xfrm>
        <a:prstGeom prst="rect">
          <a:avLst/>
        </a:prstGeom>
        <a:solidFill>
          <a:srgbClr val="0077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Company EEO Report</a:t>
          </a:r>
        </a:p>
      </dsp:txBody>
      <dsp:txXfrm>
        <a:off x="1356890" y="2048673"/>
        <a:ext cx="2467074" cy="1480244"/>
      </dsp:txXfrm>
    </dsp:sp>
    <dsp:sp modelId="{2FEB7CE5-4269-934B-9D42-00CC3517BDB2}">
      <dsp:nvSpPr>
        <dsp:cNvPr id="0" name=""/>
        <dsp:cNvSpPr/>
      </dsp:nvSpPr>
      <dsp:spPr>
        <a:xfrm>
          <a:off x="4070672" y="2048673"/>
          <a:ext cx="2467074" cy="1480244"/>
        </a:xfrm>
        <a:prstGeom prst="rect">
          <a:avLst/>
        </a:prstGeom>
        <a:solidFill>
          <a:srgbClr val="0077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Supplemental Data </a:t>
          </a:r>
        </a:p>
      </dsp:txBody>
      <dsp:txXfrm>
        <a:off x="4070672" y="2048673"/>
        <a:ext cx="2467074" cy="14802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0" hangingPunct="0">
              <a:spcBef>
                <a:spcPct val="50000"/>
              </a:spcBef>
              <a:defRPr sz="1200" dirty="0">
                <a:ea typeface="+mn-ea"/>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0" hangingPunct="0">
              <a:spcBef>
                <a:spcPct val="50000"/>
              </a:spcBef>
              <a:defRPr sz="1200">
                <a:ea typeface="+mn-ea"/>
                <a:cs typeface="+mn-cs"/>
              </a:defRPr>
            </a:lvl1pPr>
          </a:lstStyle>
          <a:p>
            <a:pPr>
              <a:defRPr/>
            </a:pPr>
            <a:fld id="{0E6421C4-0F8C-7547-8893-4CCDD515EC4F}" type="datetimeFigureOut">
              <a:rPr lang="en-US"/>
              <a:pPr>
                <a:defRPr/>
              </a:pPr>
              <a:t>9/30/19</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0" hangingPunct="0">
              <a:spcBef>
                <a:spcPct val="50000"/>
              </a:spcBef>
              <a:defRPr sz="1200" dirty="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eaLnBrk="0" hangingPunct="0">
              <a:spcBef>
                <a:spcPct val="50000"/>
              </a:spcBef>
              <a:defRPr sz="1200">
                <a:ea typeface="+mn-ea"/>
                <a:cs typeface="+mn-cs"/>
              </a:defRPr>
            </a:lvl1pPr>
          </a:lstStyle>
          <a:p>
            <a:pPr>
              <a:defRPr/>
            </a:pPr>
            <a:fld id="{24DF58E3-D4E3-A040-A0F7-71913E26B88C}" type="slidenum">
              <a:rPr lang="en-US"/>
              <a:pPr>
                <a:defRPr/>
              </a:pPr>
              <a:t>‹#›</a:t>
            </a:fld>
            <a:endParaRPr lang="en-US" dirty="0"/>
          </a:p>
        </p:txBody>
      </p:sp>
    </p:spTree>
    <p:extLst>
      <p:ext uri="{BB962C8B-B14F-4D97-AF65-F5344CB8AC3E}">
        <p14:creationId xmlns:p14="http://schemas.microsoft.com/office/powerpoint/2010/main" val="4028889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eaLnBrk="1" hangingPunct="1">
              <a:spcBef>
                <a:spcPct val="0"/>
              </a:spcBef>
              <a:defRPr sz="1200" dirty="0">
                <a:ea typeface="+mn-ea"/>
                <a:cs typeface="+mn-cs"/>
              </a:defRPr>
            </a:lvl1pPr>
          </a:lstStyle>
          <a:p>
            <a:pPr>
              <a:defRPr/>
            </a:pPr>
            <a:endParaRPr lang="en-US" dirty="0"/>
          </a:p>
        </p:txBody>
      </p:sp>
      <p:sp>
        <p:nvSpPr>
          <p:cNvPr id="3789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spcBef>
                <a:spcPct val="0"/>
              </a:spcBef>
              <a:defRPr sz="1200" dirty="0">
                <a:ea typeface="+mn-ea"/>
                <a:cs typeface="+mn-cs"/>
              </a:defRPr>
            </a:lvl1pPr>
          </a:lstStyle>
          <a:p>
            <a:pPr>
              <a:defRPr/>
            </a:pPr>
            <a:endParaRPr lang="en-US" dirty="0"/>
          </a:p>
        </p:txBody>
      </p:sp>
      <p:sp>
        <p:nvSpPr>
          <p:cNvPr id="11878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eaLnBrk="1" hangingPunct="1">
              <a:spcBef>
                <a:spcPct val="0"/>
              </a:spcBef>
              <a:defRPr sz="1200" dirty="0">
                <a:ea typeface="+mn-ea"/>
                <a:cs typeface="+mn-cs"/>
              </a:defRPr>
            </a:lvl1pPr>
          </a:lstStyle>
          <a:p>
            <a:pPr>
              <a:defRPr/>
            </a:pPr>
            <a:endParaRPr lang="en-US" dirty="0"/>
          </a:p>
        </p:txBody>
      </p:sp>
      <p:sp>
        <p:nvSpPr>
          <p:cNvPr id="3789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spcBef>
                <a:spcPct val="0"/>
              </a:spcBef>
              <a:defRPr sz="1200">
                <a:ea typeface="+mn-ea"/>
                <a:cs typeface="+mn-cs"/>
              </a:defRPr>
            </a:lvl1pPr>
          </a:lstStyle>
          <a:p>
            <a:pPr>
              <a:defRPr/>
            </a:pPr>
            <a:fld id="{11F89898-C562-5E47-B57F-072EF3F1563C}" type="slidenum">
              <a:rPr lang="en-US"/>
              <a:pPr>
                <a:defRPr/>
              </a:pPr>
              <a:t>‹#›</a:t>
            </a:fld>
            <a:endParaRPr lang="en-US" dirty="0"/>
          </a:p>
        </p:txBody>
      </p:sp>
    </p:spTree>
    <p:extLst>
      <p:ext uri="{BB962C8B-B14F-4D97-AF65-F5344CB8AC3E}">
        <p14:creationId xmlns:p14="http://schemas.microsoft.com/office/powerpoint/2010/main" val="3517740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E8FCF7F-216D-4CEB-9E6F-62FA0CB52C31}" type="slidenum">
              <a:rPr lang="en-US" smtClean="0"/>
              <a:t>4</a:t>
            </a:fld>
            <a:endParaRPr lang="en-US" dirty="0"/>
          </a:p>
        </p:txBody>
      </p:sp>
    </p:spTree>
    <p:extLst>
      <p:ext uri="{BB962C8B-B14F-4D97-AF65-F5344CB8AC3E}">
        <p14:creationId xmlns:p14="http://schemas.microsoft.com/office/powerpoint/2010/main" val="545074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 Heat Map is based on the 2018 DI Index.</a:t>
            </a:r>
          </a:p>
        </p:txBody>
      </p:sp>
      <p:sp>
        <p:nvSpPr>
          <p:cNvPr id="4" name="Slide Number Placeholder 3"/>
          <p:cNvSpPr>
            <a:spLocks noGrp="1"/>
          </p:cNvSpPr>
          <p:nvPr>
            <p:ph type="sldNum" sz="quarter" idx="5"/>
          </p:nvPr>
        </p:nvSpPr>
        <p:spPr/>
        <p:txBody>
          <a:bodyPr/>
          <a:lstStyle/>
          <a:p>
            <a:pPr>
              <a:defRPr/>
            </a:pPr>
            <a:fld id="{11F89898-C562-5E47-B57F-072EF3F1563C}" type="slidenum">
              <a:rPr lang="en-US" smtClean="0"/>
              <a:pPr>
                <a:defRPr/>
              </a:pPr>
              <a:t>21</a:t>
            </a:fld>
            <a:endParaRPr lang="en-US" dirty="0"/>
          </a:p>
        </p:txBody>
      </p:sp>
    </p:spTree>
    <p:extLst>
      <p:ext uri="{BB962C8B-B14F-4D97-AF65-F5344CB8AC3E}">
        <p14:creationId xmlns:p14="http://schemas.microsoft.com/office/powerpoint/2010/main" val="2042832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4754EA-DA12-42D9-AEE8-DB73ED28AF9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7533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4754EA-DA12-42D9-AEE8-DB73ED28AF9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70848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4754EA-DA12-42D9-AEE8-DB73ED28AF9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4229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7DB31EF-022E-1D4A-8BA1-DF469D0B39AE}"/>
              </a:ext>
            </a:extLst>
          </p:cNvPr>
          <p:cNvCxnSpPr/>
          <p:nvPr userDrawn="1"/>
        </p:nvCxnSpPr>
        <p:spPr bwMode="auto">
          <a:xfrm flipV="1">
            <a:off x="276851" y="6578947"/>
            <a:ext cx="8107943" cy="7655"/>
          </a:xfrm>
          <a:prstGeom prst="line">
            <a:avLst/>
          </a:prstGeom>
          <a:solidFill>
            <a:schemeClr val="accent1"/>
          </a:solidFill>
          <a:ln w="38100" cap="flat" cmpd="sng" algn="ctr">
            <a:solidFill>
              <a:srgbClr val="0A1037"/>
            </a:solidFill>
            <a:prstDash val="solid"/>
            <a:round/>
            <a:headEnd type="none" w="med" len="med"/>
            <a:tailEnd type="none" w="med" len="med"/>
          </a:ln>
          <a:effectLst>
            <a:outerShdw blurRad="50800" dist="38100" dir="2700000" algn="tl" rotWithShape="0">
              <a:srgbClr val="000000">
                <a:alpha val="43000"/>
              </a:srgbClr>
            </a:outerShdw>
          </a:effectLst>
        </p:spPr>
      </p:cxnSp>
      <p:sp>
        <p:nvSpPr>
          <p:cNvPr id="3" name="TextBox 2">
            <a:extLst>
              <a:ext uri="{FF2B5EF4-FFF2-40B4-BE49-F238E27FC236}">
                <a16:creationId xmlns:a16="http://schemas.microsoft.com/office/drawing/2014/main" id="{B5E91D0A-3DE7-1B40-8F40-DC3914213C03}"/>
              </a:ext>
            </a:extLst>
          </p:cNvPr>
          <p:cNvSpPr txBox="1"/>
          <p:nvPr userDrawn="1"/>
        </p:nvSpPr>
        <p:spPr>
          <a:xfrm>
            <a:off x="3014148" y="6627168"/>
            <a:ext cx="3115705" cy="230832"/>
          </a:xfrm>
          <a:prstGeom prst="rect">
            <a:avLst/>
          </a:prstGeom>
          <a:noFill/>
        </p:spPr>
        <p:txBody>
          <a:bodyPr wrap="square" rtlCol="0">
            <a:spAutoFit/>
          </a:bodyPr>
          <a:lstStyle/>
          <a:p>
            <a:pPr algn="r"/>
            <a:r>
              <a:rPr lang="en-US" sz="900" dirty="0">
                <a:solidFill>
                  <a:schemeClr val="bg1">
                    <a:lumMod val="50000"/>
                  </a:schemeClr>
                </a:solidFill>
              </a:rPr>
              <a:t>Copyright</a:t>
            </a:r>
            <a:r>
              <a:rPr lang="en-US" sz="900" baseline="0" dirty="0">
                <a:solidFill>
                  <a:schemeClr val="bg1">
                    <a:lumMod val="50000"/>
                  </a:schemeClr>
                </a:solidFill>
              </a:rPr>
              <a:t> © 2019 – DiversityInc. All rights reserved. </a:t>
            </a:r>
            <a:endParaRPr lang="en-US" sz="900" dirty="0">
              <a:solidFill>
                <a:schemeClr val="bg1">
                  <a:lumMod val="50000"/>
                </a:schemeClr>
              </a:solidFill>
            </a:endParaRPr>
          </a:p>
        </p:txBody>
      </p:sp>
      <p:sp>
        <p:nvSpPr>
          <p:cNvPr id="7" name="Rectangle 4">
            <a:extLst>
              <a:ext uri="{FF2B5EF4-FFF2-40B4-BE49-F238E27FC236}">
                <a16:creationId xmlns:a16="http://schemas.microsoft.com/office/drawing/2014/main" id="{2BCCE22E-C29E-1F44-8281-E4DBA3AAC162}"/>
              </a:ext>
            </a:extLst>
          </p:cNvPr>
          <p:cNvSpPr>
            <a:spLocks noGrp="1" noChangeArrowheads="1"/>
          </p:cNvSpPr>
          <p:nvPr>
            <p:ph type="sldNum" sz="quarter" idx="10"/>
          </p:nvPr>
        </p:nvSpPr>
        <p:spPr>
          <a:xfrm>
            <a:off x="8682038" y="0"/>
            <a:ext cx="461962" cy="476250"/>
          </a:xfrm>
          <a:ln/>
        </p:spPr>
        <p:txBody>
          <a:bodyPr/>
          <a:lstStyle>
            <a:lvl1pPr>
              <a:defRPr/>
            </a:lvl1pPr>
          </a:lstStyle>
          <a:p>
            <a:pPr>
              <a:defRPr/>
            </a:pPr>
            <a:fld id="{7B928BDF-A5B8-4949-87C8-9764FA6A872F}" type="slidenum">
              <a:rPr lang="en-US"/>
              <a:pPr>
                <a:defRPr/>
              </a:pPr>
              <a:t>‹#›</a:t>
            </a:fld>
            <a:endParaRPr lang="en-US" dirty="0"/>
          </a:p>
        </p:txBody>
      </p:sp>
      <p:pic>
        <p:nvPicPr>
          <p:cNvPr id="5" name="Picture 4" descr="A close up of a sign&#10;&#10;Description automatically generated">
            <a:extLst>
              <a:ext uri="{FF2B5EF4-FFF2-40B4-BE49-F238E27FC236}">
                <a16:creationId xmlns:a16="http://schemas.microsoft.com/office/drawing/2014/main" id="{E98485FA-E79C-A746-B334-69CF30DEB6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8668" y="5627299"/>
            <a:ext cx="799679" cy="1115285"/>
          </a:xfrm>
          <a:prstGeom prst="rect">
            <a:avLst/>
          </a:prstGeom>
        </p:spPr>
      </p:pic>
    </p:spTree>
    <p:extLst>
      <p:ext uri="{BB962C8B-B14F-4D97-AF65-F5344CB8AC3E}">
        <p14:creationId xmlns:p14="http://schemas.microsoft.com/office/powerpoint/2010/main" val="1714386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 y="274320"/>
            <a:ext cx="8595360" cy="914400"/>
          </a:xfrm>
        </p:spPr>
        <p:txBody>
          <a:bodyPr/>
          <a:lstStyle>
            <a:lvl1pPr>
              <a:defRPr sz="3200" b="0"/>
            </a:lvl1pPr>
          </a:lstStyle>
          <a:p>
            <a:r>
              <a:rPr lang="en-US" dirty="0"/>
              <a:t>Click to edit Master title style</a:t>
            </a:r>
          </a:p>
        </p:txBody>
      </p:sp>
      <p:sp>
        <p:nvSpPr>
          <p:cNvPr id="3" name="Content Placeholder 2"/>
          <p:cNvSpPr>
            <a:spLocks noGrp="1"/>
          </p:cNvSpPr>
          <p:nvPr>
            <p:ph idx="1"/>
          </p:nvPr>
        </p:nvSpPr>
        <p:spPr>
          <a:xfrm>
            <a:off x="365760" y="1463039"/>
            <a:ext cx="8138160" cy="4572000"/>
          </a:xfrm>
        </p:spPr>
        <p:txBody>
          <a:bodyPr/>
          <a:lstStyle>
            <a:lvl1pPr marL="342900" indent="-173038">
              <a:lnSpc>
                <a:spcPct val="100000"/>
              </a:lnSpc>
              <a:spcAft>
                <a:spcPts val="1056"/>
              </a:spcAft>
              <a:buClrTx/>
              <a:buFont typeface="Arial"/>
              <a:buChar char="•"/>
              <a:defRPr sz="2200"/>
            </a:lvl1pPr>
            <a:lvl2pPr marL="742950" indent="-115888">
              <a:lnSpc>
                <a:spcPct val="100000"/>
              </a:lnSpc>
              <a:buClrTx/>
              <a:buFont typeface="Arial"/>
              <a:buChar char="•"/>
              <a:defRPr sz="1800"/>
            </a:lvl2pPr>
            <a:lvl3pPr>
              <a:lnSpc>
                <a:spcPct val="100000"/>
              </a:lnSpc>
              <a:buClrTx/>
              <a:defRPr sz="1600"/>
            </a:lvl3pPr>
            <a:lvl4pPr>
              <a:lnSpc>
                <a:spcPct val="100000"/>
              </a:lnSpc>
              <a:buClrTx/>
              <a:defRPr sz="1200"/>
            </a:lvl4pPr>
            <a:lvl5pPr marL="1828800" indent="0">
              <a:lnSpc>
                <a:spcPct val="100000"/>
              </a:lnSpc>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7B928BDF-A5B8-4949-87C8-9764FA6A872F}" type="slidenum">
              <a:rPr lang="en-US"/>
              <a:pPr>
                <a:defRPr/>
              </a:pPr>
              <a:t>‹#›</a:t>
            </a:fld>
            <a:endParaRPr lang="en-US" dirty="0"/>
          </a:p>
        </p:txBody>
      </p:sp>
      <p:cxnSp>
        <p:nvCxnSpPr>
          <p:cNvPr id="6" name="Straight Connector 5"/>
          <p:cNvCxnSpPr/>
          <p:nvPr userDrawn="1"/>
        </p:nvCxnSpPr>
        <p:spPr bwMode="auto">
          <a:xfrm flipV="1">
            <a:off x="274320" y="1184661"/>
            <a:ext cx="8597185" cy="2922"/>
          </a:xfrm>
          <a:prstGeom prst="line">
            <a:avLst/>
          </a:prstGeom>
          <a:solidFill>
            <a:schemeClr val="accent1"/>
          </a:solidFill>
          <a:ln w="25400" cap="flat" cmpd="sng" algn="ctr">
            <a:solidFill>
              <a:srgbClr val="0A1037"/>
            </a:solidFill>
            <a:prstDash val="solid"/>
            <a:round/>
            <a:headEnd type="none" w="med" len="med"/>
            <a:tailEnd type="none" w="med" len="med"/>
          </a:ln>
          <a:effectLst>
            <a:outerShdw blurRad="50800" dist="38100" dir="2700000" algn="tl" rotWithShape="0">
              <a:srgbClr val="000000">
                <a:alpha val="43000"/>
              </a:srgbClr>
            </a:outerShdw>
          </a:effectLst>
        </p:spPr>
      </p:cxnSp>
      <p:sp>
        <p:nvSpPr>
          <p:cNvPr id="9" name="TextBox 8"/>
          <p:cNvSpPr txBox="1"/>
          <p:nvPr userDrawn="1"/>
        </p:nvSpPr>
        <p:spPr>
          <a:xfrm>
            <a:off x="3014148" y="6627168"/>
            <a:ext cx="3115705" cy="230832"/>
          </a:xfrm>
          <a:prstGeom prst="rect">
            <a:avLst/>
          </a:prstGeom>
          <a:noFill/>
        </p:spPr>
        <p:txBody>
          <a:bodyPr wrap="square" rtlCol="0">
            <a:spAutoFit/>
          </a:bodyPr>
          <a:lstStyle/>
          <a:p>
            <a:pPr algn="r"/>
            <a:r>
              <a:rPr lang="en-US" sz="900" dirty="0">
                <a:solidFill>
                  <a:schemeClr val="bg1">
                    <a:lumMod val="50000"/>
                  </a:schemeClr>
                </a:solidFill>
              </a:rPr>
              <a:t>Copyright</a:t>
            </a:r>
            <a:r>
              <a:rPr lang="en-US" sz="900" baseline="0" dirty="0">
                <a:solidFill>
                  <a:schemeClr val="bg1">
                    <a:lumMod val="50000"/>
                  </a:schemeClr>
                </a:solidFill>
              </a:rPr>
              <a:t> © 2019 – DiversityInc. All rights reserved. </a:t>
            </a:r>
            <a:endParaRPr lang="en-US" sz="900" dirty="0">
              <a:solidFill>
                <a:schemeClr val="bg1">
                  <a:lumMod val="50000"/>
                </a:schemeClr>
              </a:solidFill>
            </a:endParaRPr>
          </a:p>
        </p:txBody>
      </p:sp>
    </p:spTree>
    <p:extLst>
      <p:ext uri="{BB962C8B-B14F-4D97-AF65-F5344CB8AC3E}">
        <p14:creationId xmlns:p14="http://schemas.microsoft.com/office/powerpoint/2010/main" val="1578170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extLst>
      <p:ext uri="{BB962C8B-B14F-4D97-AF65-F5344CB8AC3E}">
        <p14:creationId xmlns:p14="http://schemas.microsoft.com/office/powerpoint/2010/main" val="19742695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763" y="42863"/>
            <a:ext cx="9134476"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228600" y="1219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100" name="Rectangle 4"/>
          <p:cNvSpPr>
            <a:spLocks noGrp="1" noChangeArrowheads="1"/>
          </p:cNvSpPr>
          <p:nvPr>
            <p:ph type="sldNum" sz="quarter" idx="4"/>
          </p:nvPr>
        </p:nvSpPr>
        <p:spPr bwMode="auto">
          <a:xfrm>
            <a:off x="8682038" y="0"/>
            <a:ext cx="4619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1" smtClean="0">
                <a:ea typeface="+mn-ea"/>
                <a:cs typeface="+mn-cs"/>
              </a:defRPr>
            </a:lvl1pPr>
          </a:lstStyle>
          <a:p>
            <a:pPr>
              <a:defRPr/>
            </a:pPr>
            <a:fld id="{0328D708-F21C-5E4C-8027-5F0F7A294263}" type="slidenum">
              <a:rPr lang="en-US"/>
              <a:pPr>
                <a:defRPr/>
              </a:pPr>
              <a:t>‹#›</a:t>
            </a:fld>
            <a:endParaRPr lang="en-US" dirty="0"/>
          </a:p>
        </p:txBody>
      </p:sp>
      <p:cxnSp>
        <p:nvCxnSpPr>
          <p:cNvPr id="6" name="Straight Connector 5">
            <a:extLst>
              <a:ext uri="{FF2B5EF4-FFF2-40B4-BE49-F238E27FC236}">
                <a16:creationId xmlns:a16="http://schemas.microsoft.com/office/drawing/2014/main" id="{E23D8934-1691-0E43-BA45-0D2AAFB436A5}"/>
              </a:ext>
            </a:extLst>
          </p:cNvPr>
          <p:cNvCxnSpPr/>
          <p:nvPr userDrawn="1"/>
        </p:nvCxnSpPr>
        <p:spPr bwMode="auto">
          <a:xfrm flipV="1">
            <a:off x="276851" y="6578947"/>
            <a:ext cx="8107943" cy="7655"/>
          </a:xfrm>
          <a:prstGeom prst="line">
            <a:avLst/>
          </a:prstGeom>
          <a:solidFill>
            <a:schemeClr val="accent1"/>
          </a:solidFill>
          <a:ln w="38100" cap="flat" cmpd="sng" algn="ctr">
            <a:solidFill>
              <a:srgbClr val="0A1037"/>
            </a:solidFill>
            <a:prstDash val="solid"/>
            <a:round/>
            <a:headEnd type="none" w="med" len="med"/>
            <a:tailEnd type="none" w="med" len="med"/>
          </a:ln>
          <a:effectLst>
            <a:outerShdw blurRad="50800" dist="38100" dir="2700000" algn="tl" rotWithShape="0">
              <a:srgbClr val="000000">
                <a:alpha val="43000"/>
              </a:srgbClr>
            </a:outerShdw>
          </a:effectLst>
        </p:spPr>
      </p:cxnSp>
      <p:sp>
        <p:nvSpPr>
          <p:cNvPr id="7" name="TextBox 6">
            <a:extLst>
              <a:ext uri="{FF2B5EF4-FFF2-40B4-BE49-F238E27FC236}">
                <a16:creationId xmlns:a16="http://schemas.microsoft.com/office/drawing/2014/main" id="{4F7BA0D9-FBF5-AE47-9C60-89984BE48FFC}"/>
              </a:ext>
            </a:extLst>
          </p:cNvPr>
          <p:cNvSpPr txBox="1"/>
          <p:nvPr userDrawn="1"/>
        </p:nvSpPr>
        <p:spPr>
          <a:xfrm>
            <a:off x="3014148" y="6627168"/>
            <a:ext cx="3115705" cy="230832"/>
          </a:xfrm>
          <a:prstGeom prst="rect">
            <a:avLst/>
          </a:prstGeom>
          <a:noFill/>
        </p:spPr>
        <p:txBody>
          <a:bodyPr wrap="square" rtlCol="0">
            <a:spAutoFit/>
          </a:bodyPr>
          <a:lstStyle/>
          <a:p>
            <a:pPr algn="r"/>
            <a:r>
              <a:rPr lang="en-US" sz="900" dirty="0">
                <a:solidFill>
                  <a:schemeClr val="bg1">
                    <a:lumMod val="50000"/>
                  </a:schemeClr>
                </a:solidFill>
              </a:rPr>
              <a:t>Copyright</a:t>
            </a:r>
            <a:r>
              <a:rPr lang="en-US" sz="900" baseline="0" dirty="0">
                <a:solidFill>
                  <a:schemeClr val="bg1">
                    <a:lumMod val="50000"/>
                  </a:schemeClr>
                </a:solidFill>
              </a:rPr>
              <a:t> © 2019 – DiversityInc. All rights reserved. </a:t>
            </a:r>
            <a:endParaRPr lang="en-US" sz="900" dirty="0">
              <a:solidFill>
                <a:schemeClr val="bg1">
                  <a:lumMod val="50000"/>
                </a:schemeClr>
              </a:solidFill>
            </a:endParaRPr>
          </a:p>
        </p:txBody>
      </p:sp>
      <p:pic>
        <p:nvPicPr>
          <p:cNvPr id="8" name="Picture 7" descr="A close up of a sign&#10;&#10;Description automatically generated">
            <a:extLst>
              <a:ext uri="{FF2B5EF4-FFF2-40B4-BE49-F238E27FC236}">
                <a16:creationId xmlns:a16="http://schemas.microsoft.com/office/drawing/2014/main" id="{C62473F1-8CC5-B749-BBC2-EC2688DA235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98668" y="5627299"/>
            <a:ext cx="799679" cy="1115285"/>
          </a:xfrm>
          <a:prstGeom prst="rect">
            <a:avLst/>
          </a:prstGeom>
        </p:spPr>
      </p:pic>
    </p:spTree>
  </p:cSld>
  <p:clrMap bg1="lt1" tx1="dk1" bg2="lt2" tx2="dk2" accent1="accent1" accent2="accent2" accent3="accent3" accent4="accent4" accent5="accent5" accent6="accent6" hlink="hlink" folHlink="folHlink"/>
  <p:sldLayoutIdLst>
    <p:sldLayoutId id="2147485018" r:id="rId1"/>
    <p:sldLayoutId id="2147484932" r:id="rId2"/>
    <p:sldLayoutId id="2147485019" r:id="rId3"/>
  </p:sldLayoutIdLst>
  <p:hf hdr="0" ftr="0" dt="0"/>
  <p:txStyles>
    <p:titleStyle>
      <a:lvl1pPr algn="ctr" rtl="0" eaLnBrk="0" fontAlgn="base" hangingPunct="0">
        <a:spcBef>
          <a:spcPct val="0"/>
        </a:spcBef>
        <a:spcAft>
          <a:spcPct val="0"/>
        </a:spcAft>
        <a:defRPr sz="2800" b="1">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28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28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28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28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2800" b="1">
          <a:solidFill>
            <a:schemeClr val="tx1"/>
          </a:solidFill>
          <a:latin typeface="Arial" charset="0"/>
        </a:defRPr>
      </a:lvl6pPr>
      <a:lvl7pPr marL="914400" algn="ctr" rtl="0" fontAlgn="base">
        <a:spcBef>
          <a:spcPct val="0"/>
        </a:spcBef>
        <a:spcAft>
          <a:spcPct val="0"/>
        </a:spcAft>
        <a:defRPr sz="2800" b="1">
          <a:solidFill>
            <a:schemeClr val="tx1"/>
          </a:solidFill>
          <a:latin typeface="Arial" charset="0"/>
        </a:defRPr>
      </a:lvl7pPr>
      <a:lvl8pPr marL="1371600" algn="ctr" rtl="0" fontAlgn="base">
        <a:spcBef>
          <a:spcPct val="0"/>
        </a:spcBef>
        <a:spcAft>
          <a:spcPct val="0"/>
        </a:spcAft>
        <a:defRPr sz="2800" b="1">
          <a:solidFill>
            <a:schemeClr val="tx1"/>
          </a:solidFill>
          <a:latin typeface="Arial" charset="0"/>
        </a:defRPr>
      </a:lvl8pPr>
      <a:lvl9pPr marL="1828800" algn="ctr" rtl="0" fontAlgn="base">
        <a:spcBef>
          <a:spcPct val="0"/>
        </a:spcBef>
        <a:spcAft>
          <a:spcPct val="0"/>
        </a:spcAft>
        <a:defRPr sz="2800" b="1">
          <a:solidFill>
            <a:schemeClr val="tx1"/>
          </a:solidFill>
          <a:latin typeface="Arial" charset="0"/>
        </a:defRPr>
      </a:lvl9pPr>
    </p:titleStyle>
    <p:bodyStyle>
      <a:lvl1pPr marL="342900" indent="-173038" algn="l" rtl="0" eaLnBrk="0" fontAlgn="base" hangingPunct="0">
        <a:spcBef>
          <a:spcPct val="20000"/>
        </a:spcBef>
        <a:spcAft>
          <a:spcPct val="0"/>
        </a:spcAft>
        <a:buClr>
          <a:srgbClr val="FF6600"/>
        </a:buClr>
        <a:buChar char="•"/>
        <a:defRPr sz="2400">
          <a:solidFill>
            <a:schemeClr val="tx1"/>
          </a:solidFill>
          <a:latin typeface="Calibri"/>
          <a:ea typeface="ＭＳ Ｐゴシック" charset="0"/>
          <a:cs typeface="Calibri"/>
        </a:defRPr>
      </a:lvl1pPr>
      <a:lvl2pPr marL="742950" indent="-115888" algn="l" rtl="0" eaLnBrk="0" fontAlgn="base" hangingPunct="0">
        <a:spcBef>
          <a:spcPct val="20000"/>
        </a:spcBef>
        <a:spcAft>
          <a:spcPct val="0"/>
        </a:spcAft>
        <a:buClr>
          <a:srgbClr val="FF6600"/>
        </a:buClr>
        <a:buChar char="•"/>
        <a:defRPr sz="2000">
          <a:solidFill>
            <a:schemeClr val="tx1"/>
          </a:solidFill>
          <a:latin typeface="Calibri"/>
          <a:ea typeface="ＭＳ Ｐゴシック" charset="0"/>
          <a:cs typeface="Calibri"/>
        </a:defRPr>
      </a:lvl2pPr>
      <a:lvl3pPr marL="1143000" indent="-111125" algn="l" rtl="0" eaLnBrk="0" fontAlgn="base" hangingPunct="0">
        <a:spcBef>
          <a:spcPct val="20000"/>
        </a:spcBef>
        <a:spcAft>
          <a:spcPct val="0"/>
        </a:spcAft>
        <a:buClr>
          <a:srgbClr val="FF6600"/>
        </a:buClr>
        <a:buChar char="•"/>
        <a:defRPr sz="2000">
          <a:solidFill>
            <a:schemeClr val="tx1"/>
          </a:solidFill>
          <a:latin typeface="Calibri"/>
          <a:ea typeface="ＭＳ Ｐゴシック" charset="0"/>
          <a:cs typeface="Calibri"/>
        </a:defRPr>
      </a:lvl3pPr>
      <a:lvl4pPr marL="1600200" indent="-111125" algn="l" rtl="0" eaLnBrk="0" fontAlgn="base" hangingPunct="0">
        <a:spcBef>
          <a:spcPct val="20000"/>
        </a:spcBef>
        <a:spcAft>
          <a:spcPct val="0"/>
        </a:spcAft>
        <a:buClr>
          <a:srgbClr val="FF6600"/>
        </a:buClr>
        <a:buChar char="•"/>
        <a:defRPr sz="2000">
          <a:solidFill>
            <a:schemeClr val="tx1"/>
          </a:solidFill>
          <a:latin typeface="Calibri"/>
          <a:ea typeface="ＭＳ Ｐゴシック" charset="0"/>
          <a:cs typeface="Calibri"/>
        </a:defRPr>
      </a:lvl4pPr>
      <a:lvl5pPr marL="2057400" indent="-228600" algn="l" rtl="0" eaLnBrk="0" fontAlgn="base" hangingPunct="0">
        <a:spcBef>
          <a:spcPct val="20000"/>
        </a:spcBef>
        <a:spcAft>
          <a:spcPct val="0"/>
        </a:spcAft>
        <a:buClr>
          <a:srgbClr val="FF6600"/>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rgbClr val="FF6600"/>
        </a:buClr>
        <a:buChar char="•"/>
        <a:defRPr sz="2000">
          <a:solidFill>
            <a:schemeClr val="tx1"/>
          </a:solidFill>
          <a:latin typeface="+mn-lt"/>
        </a:defRPr>
      </a:lvl6pPr>
      <a:lvl7pPr marL="2971800" indent="-228600" algn="l" rtl="0" fontAlgn="base">
        <a:spcBef>
          <a:spcPct val="20000"/>
        </a:spcBef>
        <a:spcAft>
          <a:spcPct val="0"/>
        </a:spcAft>
        <a:buClr>
          <a:srgbClr val="FF6600"/>
        </a:buClr>
        <a:buChar char="•"/>
        <a:defRPr sz="2000">
          <a:solidFill>
            <a:schemeClr val="tx1"/>
          </a:solidFill>
          <a:latin typeface="+mn-lt"/>
        </a:defRPr>
      </a:lvl7pPr>
      <a:lvl8pPr marL="3429000" indent="-228600" algn="l" rtl="0" fontAlgn="base">
        <a:spcBef>
          <a:spcPct val="20000"/>
        </a:spcBef>
        <a:spcAft>
          <a:spcPct val="0"/>
        </a:spcAft>
        <a:buClr>
          <a:srgbClr val="FF6600"/>
        </a:buClr>
        <a:buChar char="•"/>
        <a:defRPr sz="2000">
          <a:solidFill>
            <a:schemeClr val="tx1"/>
          </a:solidFill>
          <a:latin typeface="+mn-lt"/>
        </a:defRPr>
      </a:lvl8pPr>
      <a:lvl9pPr marL="3886200" indent="-228600" algn="l" rtl="0" fontAlgn="base">
        <a:spcBef>
          <a:spcPct val="20000"/>
        </a:spcBef>
        <a:spcAft>
          <a:spcPct val="0"/>
        </a:spcAft>
        <a:buClr>
          <a:srgbClr val="FF66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diversityinc.com/diversityinc-top-50-data-security-procedures-policy/" TargetMode="External"/><Relationship Id="rId2" Type="http://schemas.openxmlformats.org/officeDocument/2006/relationships/hyperlink" Target="mailto:customerservice@diversityinc.com" TargetMode="External"/><Relationship Id="rId1" Type="http://schemas.openxmlformats.org/officeDocument/2006/relationships/slideLayout" Target="../slideLayouts/slideLayout2.xml"/><Relationship Id="rId5" Type="http://schemas.openxmlformats.org/officeDocument/2006/relationships/hyperlink" Target="https://www.diversityinc.com/st/Top_50_All_Lists" TargetMode="External"/><Relationship Id="rId4" Type="http://schemas.openxmlformats.org/officeDocument/2006/relationships/hyperlink" Target="http://www.diversityinc.com/diversityinc-top-50-methodology/"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diversityinc.com/the-2019-top-50-diversityinc/"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top50@diversityinc.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diversityincbestpractices.com/st/DIBP_Samplin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customerservice@diversityinc.co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bestpractices.diversityinc.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s3.amazonaws.com/roar-assets-auto.rbl.ms/documents/1002/free%20report%20card.pdf" TargetMode="External"/><Relationship Id="rId2" Type="http://schemas.openxmlformats.org/officeDocument/2006/relationships/hyperlink" Target="https://www.diversityinc.com/top-50-not-pay-to-pla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nod.org/services/take-tracker.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1"/>
          <p:cNvSpPr txBox="1">
            <a:spLocks noChangeArrowheads="1"/>
          </p:cNvSpPr>
          <p:nvPr/>
        </p:nvSpPr>
        <p:spPr bwMode="auto">
          <a:xfrm>
            <a:off x="1404710" y="5050795"/>
            <a:ext cx="3098114"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ctr" eaLnBrk="0" hangingPunct="0">
              <a:spcBef>
                <a:spcPct val="50000"/>
              </a:spcBef>
              <a:defRPr sz="2800">
                <a:solidFill>
                  <a:schemeClr val="tx1"/>
                </a:solidFill>
                <a:latin typeface="Arial" charset="0"/>
                <a:ea typeface="ＭＳ Ｐゴシック" charset="0"/>
                <a:cs typeface="ＭＳ Ｐゴシック" charset="0"/>
              </a:defRPr>
            </a:lvl1pPr>
            <a:lvl2pPr marL="742950" indent="-285750" algn="ctr" eaLnBrk="0" hangingPunct="0">
              <a:spcBef>
                <a:spcPct val="50000"/>
              </a:spcBef>
              <a:defRPr sz="2800">
                <a:solidFill>
                  <a:schemeClr val="tx1"/>
                </a:solidFill>
                <a:latin typeface="Arial" charset="0"/>
                <a:ea typeface="ＭＳ Ｐゴシック" charset="0"/>
              </a:defRPr>
            </a:lvl2pPr>
            <a:lvl3pPr marL="1143000" indent="-228600" algn="ctr" eaLnBrk="0" hangingPunct="0">
              <a:spcBef>
                <a:spcPct val="50000"/>
              </a:spcBef>
              <a:defRPr sz="2800">
                <a:solidFill>
                  <a:schemeClr val="tx1"/>
                </a:solidFill>
                <a:latin typeface="Arial" charset="0"/>
                <a:ea typeface="ＭＳ Ｐゴシック" charset="0"/>
              </a:defRPr>
            </a:lvl3pPr>
            <a:lvl4pPr marL="1600200" indent="-228600" algn="ctr" eaLnBrk="0" hangingPunct="0">
              <a:spcBef>
                <a:spcPct val="50000"/>
              </a:spcBef>
              <a:defRPr sz="2800">
                <a:solidFill>
                  <a:schemeClr val="tx1"/>
                </a:solidFill>
                <a:latin typeface="Arial" charset="0"/>
                <a:ea typeface="ＭＳ Ｐゴシック" charset="0"/>
              </a:defRPr>
            </a:lvl4pPr>
            <a:lvl5pPr marL="2057400" indent="-228600" algn="ctr" eaLnBrk="0" hangingPunct="0">
              <a:spcBef>
                <a:spcPct val="50000"/>
              </a:spcBef>
              <a:defRPr sz="28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800">
                <a:solidFill>
                  <a:schemeClr val="tx1"/>
                </a:solidFill>
                <a:latin typeface="Arial" charset="0"/>
                <a:ea typeface="ＭＳ Ｐゴシック" charset="0"/>
              </a:defRPr>
            </a:lvl9pPr>
          </a:lstStyle>
          <a:p>
            <a:r>
              <a:rPr lang="en-US" sz="2000" b="1" dirty="0">
                <a:solidFill>
                  <a:srgbClr val="0077C0"/>
                </a:solidFill>
                <a:latin typeface="Calibri" panose="020F0502020204030204" pitchFamily="34" charset="0"/>
                <a:cs typeface="Calibri" panose="020F0502020204030204" pitchFamily="34" charset="0"/>
              </a:rPr>
              <a:t>Lissiah Hundley</a:t>
            </a:r>
          </a:p>
          <a:p>
            <a:r>
              <a:rPr lang="en-US" sz="1600" dirty="0">
                <a:latin typeface="Calibri" panose="020F0502020204030204" pitchFamily="34" charset="0"/>
                <a:cs typeface="Calibri" panose="020F0502020204030204" pitchFamily="34" charset="0"/>
              </a:rPr>
              <a:t>Head of Strategic Partnerships &amp; Client Fulfillment</a:t>
            </a:r>
          </a:p>
        </p:txBody>
      </p:sp>
      <p:sp>
        <p:nvSpPr>
          <p:cNvPr id="100355" name="TextBox 4"/>
          <p:cNvSpPr txBox="1">
            <a:spLocks noChangeArrowheads="1"/>
          </p:cNvSpPr>
          <p:nvPr/>
        </p:nvSpPr>
        <p:spPr bwMode="auto">
          <a:xfrm>
            <a:off x="939800" y="1511525"/>
            <a:ext cx="7264400"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ctr" eaLnBrk="0" hangingPunct="0">
              <a:spcBef>
                <a:spcPct val="50000"/>
              </a:spcBef>
              <a:defRPr sz="2800">
                <a:solidFill>
                  <a:schemeClr val="tx1"/>
                </a:solidFill>
                <a:latin typeface="Arial" charset="0"/>
                <a:ea typeface="ＭＳ Ｐゴシック" charset="0"/>
                <a:cs typeface="ＭＳ Ｐゴシック" charset="0"/>
              </a:defRPr>
            </a:lvl1pPr>
            <a:lvl2pPr marL="742950" indent="-285750" algn="ctr" eaLnBrk="0" hangingPunct="0">
              <a:spcBef>
                <a:spcPct val="50000"/>
              </a:spcBef>
              <a:defRPr sz="2800">
                <a:solidFill>
                  <a:schemeClr val="tx1"/>
                </a:solidFill>
                <a:latin typeface="Arial" charset="0"/>
                <a:ea typeface="ＭＳ Ｐゴシック" charset="0"/>
              </a:defRPr>
            </a:lvl2pPr>
            <a:lvl3pPr marL="1143000" indent="-228600" algn="ctr" eaLnBrk="0" hangingPunct="0">
              <a:spcBef>
                <a:spcPct val="50000"/>
              </a:spcBef>
              <a:defRPr sz="2800">
                <a:solidFill>
                  <a:schemeClr val="tx1"/>
                </a:solidFill>
                <a:latin typeface="Arial" charset="0"/>
                <a:ea typeface="ＭＳ Ｐゴシック" charset="0"/>
              </a:defRPr>
            </a:lvl3pPr>
            <a:lvl4pPr marL="1600200" indent="-228600" algn="ctr" eaLnBrk="0" hangingPunct="0">
              <a:spcBef>
                <a:spcPct val="50000"/>
              </a:spcBef>
              <a:defRPr sz="2800">
                <a:solidFill>
                  <a:schemeClr val="tx1"/>
                </a:solidFill>
                <a:latin typeface="Arial" charset="0"/>
                <a:ea typeface="ＭＳ Ｐゴシック" charset="0"/>
              </a:defRPr>
            </a:lvl4pPr>
            <a:lvl5pPr marL="2057400" indent="-228600" algn="ctr" eaLnBrk="0" hangingPunct="0">
              <a:spcBef>
                <a:spcPct val="50000"/>
              </a:spcBef>
              <a:defRPr sz="28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800">
                <a:solidFill>
                  <a:schemeClr val="tx1"/>
                </a:solidFill>
                <a:latin typeface="Arial" charset="0"/>
                <a:ea typeface="ＭＳ Ｐゴシック" charset="0"/>
              </a:defRPr>
            </a:lvl9pPr>
          </a:lstStyle>
          <a:p>
            <a:r>
              <a:rPr lang="en-US" sz="2400" b="1" dirty="0">
                <a:latin typeface="Calibri" panose="020F0502020204030204" pitchFamily="34" charset="0"/>
                <a:cs typeface="Calibri" panose="020F0502020204030204" pitchFamily="34" charset="0"/>
              </a:rPr>
              <a:t> Tips, Best Practices &amp; FAQs for Completing the </a:t>
            </a:r>
          </a:p>
          <a:p>
            <a:r>
              <a:rPr lang="en-US" b="1" dirty="0">
                <a:solidFill>
                  <a:srgbClr val="0077C0"/>
                </a:solidFill>
                <a:latin typeface="Calibri" panose="020F0502020204030204" pitchFamily="34" charset="0"/>
                <a:cs typeface="Calibri" panose="020F0502020204030204" pitchFamily="34" charset="0"/>
              </a:rPr>
              <a:t>2020 DiversityInc Top 50 Survey</a:t>
            </a:r>
          </a:p>
        </p:txBody>
      </p:sp>
      <p:sp>
        <p:nvSpPr>
          <p:cNvPr id="7" name="TextBox 1">
            <a:extLst>
              <a:ext uri="{FF2B5EF4-FFF2-40B4-BE49-F238E27FC236}">
                <a16:creationId xmlns:a16="http://schemas.microsoft.com/office/drawing/2014/main" id="{80C2458A-489F-E540-88D1-85CAC2A68698}"/>
              </a:ext>
            </a:extLst>
          </p:cNvPr>
          <p:cNvSpPr txBox="1">
            <a:spLocks noChangeArrowheads="1"/>
          </p:cNvSpPr>
          <p:nvPr/>
        </p:nvSpPr>
        <p:spPr bwMode="auto">
          <a:xfrm>
            <a:off x="4879810" y="5050795"/>
            <a:ext cx="248851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ctr" eaLnBrk="0" hangingPunct="0">
              <a:spcBef>
                <a:spcPct val="50000"/>
              </a:spcBef>
              <a:defRPr sz="2800">
                <a:solidFill>
                  <a:schemeClr val="tx1"/>
                </a:solidFill>
                <a:latin typeface="Arial" charset="0"/>
                <a:ea typeface="ＭＳ Ｐゴシック" charset="0"/>
                <a:cs typeface="ＭＳ Ｐゴシック" charset="0"/>
              </a:defRPr>
            </a:lvl1pPr>
            <a:lvl2pPr marL="742950" indent="-285750" algn="ctr" eaLnBrk="0" hangingPunct="0">
              <a:spcBef>
                <a:spcPct val="50000"/>
              </a:spcBef>
              <a:defRPr sz="2800">
                <a:solidFill>
                  <a:schemeClr val="tx1"/>
                </a:solidFill>
                <a:latin typeface="Arial" charset="0"/>
                <a:ea typeface="ＭＳ Ｐゴシック" charset="0"/>
              </a:defRPr>
            </a:lvl2pPr>
            <a:lvl3pPr marL="1143000" indent="-228600" algn="ctr" eaLnBrk="0" hangingPunct="0">
              <a:spcBef>
                <a:spcPct val="50000"/>
              </a:spcBef>
              <a:defRPr sz="2800">
                <a:solidFill>
                  <a:schemeClr val="tx1"/>
                </a:solidFill>
                <a:latin typeface="Arial" charset="0"/>
                <a:ea typeface="ＭＳ Ｐゴシック" charset="0"/>
              </a:defRPr>
            </a:lvl3pPr>
            <a:lvl4pPr marL="1600200" indent="-228600" algn="ctr" eaLnBrk="0" hangingPunct="0">
              <a:spcBef>
                <a:spcPct val="50000"/>
              </a:spcBef>
              <a:defRPr sz="2800">
                <a:solidFill>
                  <a:schemeClr val="tx1"/>
                </a:solidFill>
                <a:latin typeface="Arial" charset="0"/>
                <a:ea typeface="ＭＳ Ｐゴシック" charset="0"/>
              </a:defRPr>
            </a:lvl4pPr>
            <a:lvl5pPr marL="2057400" indent="-228600" algn="ctr" eaLnBrk="0" hangingPunct="0">
              <a:spcBef>
                <a:spcPct val="50000"/>
              </a:spcBef>
              <a:defRPr sz="28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2800">
                <a:solidFill>
                  <a:schemeClr val="tx1"/>
                </a:solidFill>
                <a:latin typeface="Arial" charset="0"/>
                <a:ea typeface="ＭＳ Ｐゴシック" charset="0"/>
              </a:defRPr>
            </a:lvl9pPr>
          </a:lstStyle>
          <a:p>
            <a:r>
              <a:rPr lang="en-US" sz="2000" b="1" dirty="0">
                <a:solidFill>
                  <a:srgbClr val="0077C0"/>
                </a:solidFill>
                <a:latin typeface="Calibri" panose="020F0502020204030204" pitchFamily="34" charset="0"/>
                <a:cs typeface="Calibri" panose="020F0502020204030204" pitchFamily="34" charset="0"/>
              </a:rPr>
              <a:t>Chris Powell</a:t>
            </a:r>
          </a:p>
          <a:p>
            <a:r>
              <a:rPr lang="en-US" sz="1600" dirty="0">
                <a:latin typeface="Calibri" panose="020F0502020204030204" pitchFamily="34" charset="0"/>
                <a:cs typeface="Calibri" panose="020F0502020204030204" pitchFamily="34" charset="0"/>
              </a:rPr>
              <a:t>Head of Research</a:t>
            </a:r>
          </a:p>
        </p:txBody>
      </p:sp>
      <p:pic>
        <p:nvPicPr>
          <p:cNvPr id="3" name="Picture 2">
            <a:extLst>
              <a:ext uri="{FF2B5EF4-FFF2-40B4-BE49-F238E27FC236}">
                <a16:creationId xmlns:a16="http://schemas.microsoft.com/office/drawing/2014/main" id="{93C3C10F-AE04-CB46-8B67-D1D8FAFBB50B}"/>
              </a:ext>
            </a:extLst>
          </p:cNvPr>
          <p:cNvPicPr>
            <a:picLocks noChangeAspect="1"/>
          </p:cNvPicPr>
          <p:nvPr/>
        </p:nvPicPr>
        <p:blipFill>
          <a:blip r:embed="rId2"/>
          <a:stretch>
            <a:fillRect/>
          </a:stretch>
        </p:blipFill>
        <p:spPr>
          <a:xfrm>
            <a:off x="3352800" y="531892"/>
            <a:ext cx="2438400" cy="825500"/>
          </a:xfrm>
          <a:prstGeom prst="rect">
            <a:avLst/>
          </a:prstGeom>
        </p:spPr>
      </p:pic>
      <p:pic>
        <p:nvPicPr>
          <p:cNvPr id="6" name="Picture 5">
            <a:extLst>
              <a:ext uri="{FF2B5EF4-FFF2-40B4-BE49-F238E27FC236}">
                <a16:creationId xmlns:a16="http://schemas.microsoft.com/office/drawing/2014/main" id="{2CC4D830-46DD-4D4C-BFFD-8AE641805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365" y="2840305"/>
            <a:ext cx="1965404" cy="2133488"/>
          </a:xfrm>
          <a:prstGeom prst="rect">
            <a:avLst/>
          </a:prstGeom>
          <a:ln>
            <a:solidFill>
              <a:schemeClr val="tx1"/>
            </a:solidFill>
          </a:ln>
        </p:spPr>
      </p:pic>
      <p:pic>
        <p:nvPicPr>
          <p:cNvPr id="9" name="Picture 8">
            <a:extLst>
              <a:ext uri="{FF2B5EF4-FFF2-40B4-BE49-F238E27FC236}">
                <a16:creationId xmlns:a16="http://schemas.microsoft.com/office/drawing/2014/main" id="{6B5CF807-389C-BA41-9309-BF258089F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4898" y="2863354"/>
            <a:ext cx="2097739" cy="2097739"/>
          </a:xfrm>
          <a:prstGeom prst="rect">
            <a:avLst/>
          </a:prstGeom>
          <a:solidFill>
            <a:schemeClr val="tx1"/>
          </a:solidFill>
          <a:ln>
            <a:solidFill>
              <a:schemeClr val="tx1"/>
            </a:solidFill>
          </a:ln>
        </p:spPr>
      </p:pic>
      <p:sp>
        <p:nvSpPr>
          <p:cNvPr id="10" name="TextBox 9">
            <a:extLst>
              <a:ext uri="{FF2B5EF4-FFF2-40B4-BE49-F238E27FC236}">
                <a16:creationId xmlns:a16="http://schemas.microsoft.com/office/drawing/2014/main" id="{A4B0BC57-7A41-314E-B7E9-602ED18499DC}"/>
              </a:ext>
            </a:extLst>
          </p:cNvPr>
          <p:cNvSpPr txBox="1"/>
          <p:nvPr/>
        </p:nvSpPr>
        <p:spPr>
          <a:xfrm>
            <a:off x="4584700" y="4013200"/>
            <a:ext cx="184731" cy="523220"/>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82A0-B79E-864C-9AD5-68E64EECFE00}"/>
              </a:ext>
            </a:extLst>
          </p:cNvPr>
          <p:cNvSpPr>
            <a:spLocks noGrp="1"/>
          </p:cNvSpPr>
          <p:nvPr>
            <p:ph type="title"/>
          </p:nvPr>
        </p:nvSpPr>
        <p:spPr/>
        <p:txBody>
          <a:bodyPr/>
          <a:lstStyle/>
          <a:p>
            <a:r>
              <a:rPr lang="en-US" dirty="0"/>
              <a:t>2019 Specialty Lists</a:t>
            </a:r>
          </a:p>
        </p:txBody>
      </p:sp>
      <p:sp>
        <p:nvSpPr>
          <p:cNvPr id="4" name="Slide Number Placeholder 3">
            <a:extLst>
              <a:ext uri="{FF2B5EF4-FFF2-40B4-BE49-F238E27FC236}">
                <a16:creationId xmlns:a16="http://schemas.microsoft.com/office/drawing/2014/main" id="{26F7F1A5-BAB9-6146-B460-6B1EF4535B9C}"/>
              </a:ext>
            </a:extLst>
          </p:cNvPr>
          <p:cNvSpPr>
            <a:spLocks noGrp="1"/>
          </p:cNvSpPr>
          <p:nvPr>
            <p:ph type="sldNum" sz="quarter" idx="10"/>
          </p:nvPr>
        </p:nvSpPr>
        <p:spPr/>
        <p:txBody>
          <a:bodyPr/>
          <a:lstStyle/>
          <a:p>
            <a:pPr>
              <a:defRPr/>
            </a:pPr>
            <a:fld id="{7B928BDF-A5B8-4949-87C8-9764FA6A872F}" type="slidenum">
              <a:rPr lang="en-US" smtClean="0"/>
              <a:pPr>
                <a:defRPr/>
              </a:pPr>
              <a:t>10</a:t>
            </a:fld>
            <a:endParaRPr lang="en-US" dirty="0"/>
          </a:p>
        </p:txBody>
      </p:sp>
      <p:sp>
        <p:nvSpPr>
          <p:cNvPr id="10" name="object 5">
            <a:extLst>
              <a:ext uri="{FF2B5EF4-FFF2-40B4-BE49-F238E27FC236}">
                <a16:creationId xmlns:a16="http://schemas.microsoft.com/office/drawing/2014/main" id="{B99A0134-088E-E049-9A0D-32F4047C0A61}"/>
              </a:ext>
            </a:extLst>
          </p:cNvPr>
          <p:cNvSpPr txBox="1"/>
          <p:nvPr/>
        </p:nvSpPr>
        <p:spPr>
          <a:xfrm>
            <a:off x="604521" y="1516380"/>
            <a:ext cx="3681237" cy="3915174"/>
          </a:xfrm>
          <a:prstGeom prst="rect">
            <a:avLst/>
          </a:prstGeom>
        </p:spPr>
        <p:txBody>
          <a:bodyPr vert="horz" wrap="square" lIns="0" tIns="67310" rIns="0" bIns="0" rtlCol="0">
            <a:spAutoFit/>
          </a:bodyPr>
          <a:lstStyle/>
          <a:p>
            <a:pPr marL="355600" indent="-342900">
              <a:lnSpc>
                <a:spcPct val="100000"/>
              </a:lnSpc>
              <a:spcBef>
                <a:spcPts val="600"/>
              </a:spcBef>
              <a:spcAft>
                <a:spcPts val="600"/>
              </a:spcAft>
              <a:buClr>
                <a:srgbClr val="005BA0"/>
              </a:buClr>
              <a:buFont typeface="+mj-lt"/>
              <a:buAutoNum type="arabicPeriod"/>
              <a:tabLst>
                <a:tab pos="231775" algn="l"/>
                <a:tab pos="232410" algn="l"/>
              </a:tabLst>
            </a:pPr>
            <a:r>
              <a:rPr sz="1800" spc="-25" dirty="0">
                <a:latin typeface="Calibri" panose="020F0502020204030204" pitchFamily="34" charset="0"/>
                <a:cs typeface="Calibri" panose="020F0502020204030204" pitchFamily="34" charset="0"/>
              </a:rPr>
              <a:t>Noteworthy</a:t>
            </a:r>
            <a:r>
              <a:rPr sz="1800" spc="-245" dirty="0">
                <a:latin typeface="Calibri" panose="020F0502020204030204" pitchFamily="34" charset="0"/>
                <a:cs typeface="Calibri" panose="020F0502020204030204" pitchFamily="34" charset="0"/>
              </a:rPr>
              <a:t> </a:t>
            </a:r>
            <a:r>
              <a:rPr sz="1800" spc="-20" dirty="0">
                <a:latin typeface="Calibri" panose="020F0502020204030204" pitchFamily="34" charset="0"/>
                <a:cs typeface="Calibri" panose="020F0502020204030204" pitchFamily="34" charset="0"/>
              </a:rPr>
              <a:t>Companies</a:t>
            </a:r>
            <a:endParaRPr sz="1800" dirty="0">
              <a:latin typeface="Calibri" panose="020F0502020204030204" pitchFamily="34" charset="0"/>
              <a:cs typeface="Calibri" panose="020F0502020204030204" pitchFamily="34" charset="0"/>
            </a:endParaRPr>
          </a:p>
          <a:p>
            <a:pPr marL="355600" indent="-342900">
              <a:lnSpc>
                <a:spcPct val="100000"/>
              </a:lnSpc>
              <a:spcBef>
                <a:spcPts val="600"/>
              </a:spcBef>
              <a:spcAft>
                <a:spcPts val="600"/>
              </a:spcAft>
              <a:buClr>
                <a:srgbClr val="005BA0"/>
              </a:buClr>
              <a:buFont typeface="+mj-lt"/>
              <a:buAutoNum type="arabicPeriod"/>
              <a:tabLst>
                <a:tab pos="231775" algn="l"/>
                <a:tab pos="232410" algn="l"/>
              </a:tabLst>
            </a:pPr>
            <a:r>
              <a:rPr sz="1800" spc="-125" dirty="0">
                <a:latin typeface="Calibri" panose="020F0502020204030204" pitchFamily="34" charset="0"/>
                <a:cs typeface="Calibri" panose="020F0502020204030204" pitchFamily="34" charset="0"/>
              </a:rPr>
              <a:t>Top </a:t>
            </a:r>
            <a:r>
              <a:rPr sz="1800" spc="-20" dirty="0">
                <a:latin typeface="Calibri" panose="020F0502020204030204" pitchFamily="34" charset="0"/>
                <a:cs typeface="Calibri" panose="020F0502020204030204" pitchFamily="34" charset="0"/>
              </a:rPr>
              <a:t>Regional</a:t>
            </a:r>
            <a:r>
              <a:rPr sz="1800" spc="-5" dirty="0">
                <a:latin typeface="Calibri" panose="020F0502020204030204" pitchFamily="34" charset="0"/>
                <a:cs typeface="Calibri" panose="020F0502020204030204" pitchFamily="34" charset="0"/>
              </a:rPr>
              <a:t> </a:t>
            </a:r>
            <a:r>
              <a:rPr sz="1800" spc="-20" dirty="0">
                <a:latin typeface="Calibri" panose="020F0502020204030204" pitchFamily="34" charset="0"/>
                <a:cs typeface="Calibri" panose="020F0502020204030204" pitchFamily="34" charset="0"/>
              </a:rPr>
              <a:t>Companies</a:t>
            </a:r>
            <a:endParaRPr sz="1800" dirty="0">
              <a:latin typeface="Calibri" panose="020F0502020204030204" pitchFamily="34" charset="0"/>
              <a:cs typeface="Calibri" panose="020F0502020204030204" pitchFamily="34" charset="0"/>
            </a:endParaRPr>
          </a:p>
          <a:p>
            <a:pPr marL="355600" indent="-342900">
              <a:lnSpc>
                <a:spcPct val="100000"/>
              </a:lnSpc>
              <a:spcBef>
                <a:spcPts val="600"/>
              </a:spcBef>
              <a:spcAft>
                <a:spcPts val="600"/>
              </a:spcAft>
              <a:buClr>
                <a:srgbClr val="005BA0"/>
              </a:buClr>
              <a:buFont typeface="+mj-lt"/>
              <a:buAutoNum type="arabicPeriod"/>
              <a:tabLst>
                <a:tab pos="231775" algn="l"/>
                <a:tab pos="232410" algn="l"/>
              </a:tabLst>
            </a:pPr>
            <a:r>
              <a:rPr sz="1800" spc="-125" dirty="0">
                <a:latin typeface="Calibri" panose="020F0502020204030204" pitchFamily="34" charset="0"/>
                <a:cs typeface="Calibri" panose="020F0502020204030204" pitchFamily="34" charset="0"/>
              </a:rPr>
              <a:t>Top </a:t>
            </a:r>
            <a:r>
              <a:rPr sz="1800" spc="-20" dirty="0">
                <a:latin typeface="Calibri" panose="020F0502020204030204" pitchFamily="34" charset="0"/>
                <a:cs typeface="Calibri" panose="020F0502020204030204" pitchFamily="34" charset="0"/>
              </a:rPr>
              <a:t>Hospitals </a:t>
            </a:r>
            <a:r>
              <a:rPr sz="1800" spc="-10" dirty="0">
                <a:latin typeface="Calibri" panose="020F0502020204030204" pitchFamily="34" charset="0"/>
                <a:cs typeface="Calibri" panose="020F0502020204030204" pitchFamily="34" charset="0"/>
              </a:rPr>
              <a:t>and </a:t>
            </a:r>
            <a:r>
              <a:rPr sz="1800" spc="-20" dirty="0">
                <a:latin typeface="Calibri" panose="020F0502020204030204" pitchFamily="34" charset="0"/>
                <a:cs typeface="Calibri" panose="020F0502020204030204" pitchFamily="34" charset="0"/>
              </a:rPr>
              <a:t>Health</a:t>
            </a:r>
            <a:r>
              <a:rPr sz="1800" spc="-290" dirty="0">
                <a:latin typeface="Calibri" panose="020F0502020204030204" pitchFamily="34" charset="0"/>
                <a:cs typeface="Calibri" panose="020F0502020204030204" pitchFamily="34" charset="0"/>
              </a:rPr>
              <a:t> </a:t>
            </a:r>
            <a:r>
              <a:rPr sz="1800" spc="-25" dirty="0">
                <a:latin typeface="Calibri" panose="020F0502020204030204" pitchFamily="34" charset="0"/>
                <a:cs typeface="Calibri" panose="020F0502020204030204" pitchFamily="34" charset="0"/>
              </a:rPr>
              <a:t>Systems</a:t>
            </a:r>
            <a:endParaRPr sz="1800" dirty="0">
              <a:latin typeface="Calibri" panose="020F0502020204030204" pitchFamily="34" charset="0"/>
              <a:cs typeface="Calibri" panose="020F0502020204030204" pitchFamily="34" charset="0"/>
            </a:endParaRPr>
          </a:p>
          <a:p>
            <a:pPr marL="355600" indent="-342900">
              <a:lnSpc>
                <a:spcPct val="100000"/>
              </a:lnSpc>
              <a:spcBef>
                <a:spcPts val="600"/>
              </a:spcBef>
              <a:spcAft>
                <a:spcPts val="600"/>
              </a:spcAft>
              <a:buClr>
                <a:srgbClr val="005BA0"/>
              </a:buClr>
              <a:buFont typeface="+mj-lt"/>
              <a:buAutoNum type="arabicPeriod"/>
              <a:tabLst>
                <a:tab pos="231775" algn="l"/>
                <a:tab pos="232410" algn="l"/>
              </a:tabLst>
            </a:pPr>
            <a:r>
              <a:rPr sz="1800" spc="-125" dirty="0">
                <a:latin typeface="Calibri" panose="020F0502020204030204" pitchFamily="34" charset="0"/>
                <a:cs typeface="Calibri" panose="020F0502020204030204" pitchFamily="34" charset="0"/>
              </a:rPr>
              <a:t>Top</a:t>
            </a:r>
            <a:r>
              <a:rPr sz="1800" spc="-130" dirty="0">
                <a:latin typeface="Calibri" panose="020F0502020204030204" pitchFamily="34" charset="0"/>
                <a:cs typeface="Calibri" panose="020F0502020204030204" pitchFamily="34" charset="0"/>
              </a:rPr>
              <a:t> </a:t>
            </a:r>
            <a:r>
              <a:rPr sz="1800" spc="-20" dirty="0">
                <a:latin typeface="Calibri" panose="020F0502020204030204" pitchFamily="34" charset="0"/>
                <a:cs typeface="Calibri" panose="020F0502020204030204" pitchFamily="34" charset="0"/>
              </a:rPr>
              <a:t>Utilities</a:t>
            </a:r>
            <a:r>
              <a:rPr lang="en-US" sz="1800" spc="-20" dirty="0">
                <a:latin typeface="Calibri" panose="020F0502020204030204" pitchFamily="34" charset="0"/>
                <a:cs typeface="Calibri" panose="020F0502020204030204" pitchFamily="34" charset="0"/>
              </a:rPr>
              <a:t> Companies</a:t>
            </a:r>
            <a:endParaRPr sz="1800" dirty="0">
              <a:latin typeface="Calibri" panose="020F0502020204030204" pitchFamily="34" charset="0"/>
              <a:cs typeface="Calibri" panose="020F0502020204030204" pitchFamily="34" charset="0"/>
            </a:endParaRPr>
          </a:p>
          <a:p>
            <a:pPr marL="355600" indent="-342900">
              <a:lnSpc>
                <a:spcPct val="100000"/>
              </a:lnSpc>
              <a:spcBef>
                <a:spcPts val="600"/>
              </a:spcBef>
              <a:spcAft>
                <a:spcPts val="600"/>
              </a:spcAft>
              <a:buClr>
                <a:srgbClr val="005BA0"/>
              </a:buClr>
              <a:buFont typeface="+mj-lt"/>
              <a:buAutoNum type="arabicPeriod"/>
              <a:tabLst>
                <a:tab pos="231775" algn="l"/>
                <a:tab pos="232410" algn="l"/>
              </a:tabLst>
            </a:pPr>
            <a:r>
              <a:rPr sz="1800" spc="-125" dirty="0">
                <a:latin typeface="Calibri" panose="020F0502020204030204" pitchFamily="34" charset="0"/>
                <a:cs typeface="Calibri" panose="020F0502020204030204" pitchFamily="34" charset="0"/>
              </a:rPr>
              <a:t>Top </a:t>
            </a:r>
            <a:r>
              <a:rPr sz="1800" spc="-20" dirty="0">
                <a:latin typeface="Calibri" panose="020F0502020204030204" pitchFamily="34" charset="0"/>
                <a:cs typeface="Calibri" panose="020F0502020204030204" pitchFamily="34" charset="0"/>
              </a:rPr>
              <a:t>Companies </a:t>
            </a:r>
            <a:r>
              <a:rPr sz="1800" spc="-15" dirty="0">
                <a:latin typeface="Calibri" panose="020F0502020204030204" pitchFamily="34" charset="0"/>
                <a:cs typeface="Calibri" panose="020F0502020204030204" pitchFamily="34" charset="0"/>
              </a:rPr>
              <a:t>for</a:t>
            </a:r>
            <a:r>
              <a:rPr sz="1800" spc="-75" dirty="0">
                <a:latin typeface="Calibri" panose="020F0502020204030204" pitchFamily="34" charset="0"/>
                <a:cs typeface="Calibri" panose="020F0502020204030204" pitchFamily="34" charset="0"/>
              </a:rPr>
              <a:t> </a:t>
            </a:r>
            <a:r>
              <a:rPr lang="en-US" sz="1800" spc="-20" dirty="0">
                <a:latin typeface="Calibri" panose="020F0502020204030204" pitchFamily="34" charset="0"/>
                <a:cs typeface="Calibri" panose="020F0502020204030204" pitchFamily="34" charset="0"/>
              </a:rPr>
              <a:t>Talent Acquisition</a:t>
            </a:r>
          </a:p>
          <a:p>
            <a:pPr marL="355600" indent="-342900">
              <a:lnSpc>
                <a:spcPct val="100000"/>
              </a:lnSpc>
              <a:spcBef>
                <a:spcPts val="600"/>
              </a:spcBef>
              <a:spcAft>
                <a:spcPts val="600"/>
              </a:spcAft>
              <a:buClr>
                <a:srgbClr val="005BA0"/>
              </a:buClr>
              <a:buFont typeface="+mj-lt"/>
              <a:buAutoNum type="arabicPeriod"/>
              <a:tabLst>
                <a:tab pos="231775" algn="l"/>
                <a:tab pos="232410" algn="l"/>
              </a:tabLst>
            </a:pPr>
            <a:r>
              <a:rPr lang="en-US" sz="1800" spc="-20" dirty="0">
                <a:latin typeface="Calibri" panose="020F0502020204030204" pitchFamily="34" charset="0"/>
                <a:cs typeface="Calibri" panose="020F0502020204030204" pitchFamily="34" charset="0"/>
              </a:rPr>
              <a:t>Top Companies for Talent Acquisition for Women of Color</a:t>
            </a:r>
            <a:r>
              <a:rPr lang="en-US" sz="1800" spc="-20" dirty="0">
                <a:solidFill>
                  <a:srgbClr val="005BA0"/>
                </a:solidFill>
                <a:latin typeface="Calibri" panose="020F0502020204030204" pitchFamily="34" charset="0"/>
                <a:cs typeface="Calibri" panose="020F0502020204030204" pitchFamily="34" charset="0"/>
              </a:rPr>
              <a:t>*</a:t>
            </a:r>
            <a:endParaRPr sz="1800" dirty="0">
              <a:solidFill>
                <a:srgbClr val="005BA0"/>
              </a:solidFill>
              <a:latin typeface="Calibri" panose="020F0502020204030204" pitchFamily="34" charset="0"/>
              <a:cs typeface="Calibri" panose="020F0502020204030204" pitchFamily="34" charset="0"/>
            </a:endParaRPr>
          </a:p>
          <a:p>
            <a:pPr marL="355600" indent="-342900">
              <a:lnSpc>
                <a:spcPct val="100000"/>
              </a:lnSpc>
              <a:spcBef>
                <a:spcPts val="600"/>
              </a:spcBef>
              <a:spcAft>
                <a:spcPts val="600"/>
              </a:spcAft>
              <a:buClr>
                <a:srgbClr val="005BA0"/>
              </a:buClr>
              <a:buFont typeface="+mj-lt"/>
              <a:buAutoNum type="arabicPeriod"/>
              <a:tabLst>
                <a:tab pos="231775" algn="l"/>
                <a:tab pos="232410" algn="l"/>
              </a:tabLst>
            </a:pPr>
            <a:r>
              <a:rPr sz="1800" spc="-125" dirty="0">
                <a:latin typeface="Calibri" panose="020F0502020204030204" pitchFamily="34" charset="0"/>
                <a:cs typeface="Calibri" panose="020F0502020204030204" pitchFamily="34" charset="0"/>
              </a:rPr>
              <a:t>Top </a:t>
            </a:r>
            <a:r>
              <a:rPr sz="1800" spc="-20" dirty="0">
                <a:latin typeface="Calibri" panose="020F0502020204030204" pitchFamily="34" charset="0"/>
                <a:cs typeface="Calibri" panose="020F0502020204030204" pitchFamily="34" charset="0"/>
              </a:rPr>
              <a:t>Companies </a:t>
            </a:r>
            <a:r>
              <a:rPr sz="1800" spc="-15" dirty="0">
                <a:latin typeface="Calibri" panose="020F0502020204030204" pitchFamily="34" charset="0"/>
                <a:cs typeface="Calibri" panose="020F0502020204030204" pitchFamily="34" charset="0"/>
              </a:rPr>
              <a:t>for Supplier</a:t>
            </a:r>
            <a:r>
              <a:rPr sz="1800" spc="-100" dirty="0">
                <a:latin typeface="Calibri" panose="020F0502020204030204" pitchFamily="34" charset="0"/>
                <a:cs typeface="Calibri" panose="020F0502020204030204" pitchFamily="34" charset="0"/>
              </a:rPr>
              <a:t> </a:t>
            </a:r>
            <a:r>
              <a:rPr sz="1800" spc="-15" dirty="0">
                <a:latin typeface="Calibri" panose="020F0502020204030204" pitchFamily="34" charset="0"/>
                <a:cs typeface="Calibri" panose="020F0502020204030204" pitchFamily="34" charset="0"/>
              </a:rPr>
              <a:t>Diversity</a:t>
            </a:r>
            <a:endParaRPr sz="1800" dirty="0">
              <a:latin typeface="Calibri" panose="020F0502020204030204" pitchFamily="34" charset="0"/>
              <a:cs typeface="Calibri" panose="020F0502020204030204" pitchFamily="34" charset="0"/>
            </a:endParaRPr>
          </a:p>
          <a:p>
            <a:pPr marL="355600" indent="-342900">
              <a:lnSpc>
                <a:spcPct val="100000"/>
              </a:lnSpc>
              <a:spcBef>
                <a:spcPts val="600"/>
              </a:spcBef>
              <a:spcAft>
                <a:spcPts val="600"/>
              </a:spcAft>
              <a:buClr>
                <a:srgbClr val="005BA0"/>
              </a:buClr>
              <a:buFont typeface="+mj-lt"/>
              <a:buAutoNum type="arabicPeriod"/>
              <a:tabLst>
                <a:tab pos="231775" algn="l"/>
                <a:tab pos="232410" algn="l"/>
              </a:tabLst>
            </a:pPr>
            <a:r>
              <a:rPr sz="1800" spc="-125" dirty="0">
                <a:latin typeface="Calibri" panose="020F0502020204030204" pitchFamily="34" charset="0"/>
                <a:cs typeface="Calibri" panose="020F0502020204030204" pitchFamily="34" charset="0"/>
              </a:rPr>
              <a:t>Top </a:t>
            </a:r>
            <a:r>
              <a:rPr sz="1800" spc="-20" dirty="0">
                <a:latin typeface="Calibri" panose="020F0502020204030204" pitchFamily="34" charset="0"/>
                <a:cs typeface="Calibri" panose="020F0502020204030204" pitchFamily="34" charset="0"/>
              </a:rPr>
              <a:t>Companies </a:t>
            </a:r>
            <a:r>
              <a:rPr sz="1800" spc="-15" dirty="0">
                <a:latin typeface="Calibri" panose="020F0502020204030204" pitchFamily="34" charset="0"/>
                <a:cs typeface="Calibri" panose="020F0502020204030204" pitchFamily="34" charset="0"/>
              </a:rPr>
              <a:t>for People </a:t>
            </a:r>
            <a:r>
              <a:rPr sz="1800" spc="-10" dirty="0">
                <a:latin typeface="Calibri" panose="020F0502020204030204" pitchFamily="34" charset="0"/>
                <a:cs typeface="Calibri" panose="020F0502020204030204" pitchFamily="34" charset="0"/>
              </a:rPr>
              <a:t>with</a:t>
            </a:r>
            <a:r>
              <a:rPr sz="1800" spc="-114" dirty="0">
                <a:latin typeface="Calibri" panose="020F0502020204030204" pitchFamily="34" charset="0"/>
                <a:cs typeface="Calibri" panose="020F0502020204030204" pitchFamily="34" charset="0"/>
              </a:rPr>
              <a:t> </a:t>
            </a:r>
            <a:r>
              <a:rPr sz="1800" spc="-15" dirty="0">
                <a:latin typeface="Calibri" panose="020F0502020204030204" pitchFamily="34" charset="0"/>
                <a:cs typeface="Calibri" panose="020F0502020204030204" pitchFamily="34" charset="0"/>
              </a:rPr>
              <a:t>Disabilities</a:t>
            </a:r>
            <a:endParaRPr sz="1800" dirty="0">
              <a:latin typeface="Calibri" panose="020F0502020204030204" pitchFamily="34" charset="0"/>
              <a:cs typeface="Calibri" panose="020F0502020204030204" pitchFamily="34" charset="0"/>
            </a:endParaRPr>
          </a:p>
        </p:txBody>
      </p:sp>
      <p:sp>
        <p:nvSpPr>
          <p:cNvPr id="11" name="object 5">
            <a:extLst>
              <a:ext uri="{FF2B5EF4-FFF2-40B4-BE49-F238E27FC236}">
                <a16:creationId xmlns:a16="http://schemas.microsoft.com/office/drawing/2014/main" id="{97D765D4-C08B-8B42-9224-056BEA33603B}"/>
              </a:ext>
            </a:extLst>
          </p:cNvPr>
          <p:cNvSpPr txBox="1"/>
          <p:nvPr/>
        </p:nvSpPr>
        <p:spPr>
          <a:xfrm>
            <a:off x="4858243" y="1501140"/>
            <a:ext cx="3681237" cy="4069063"/>
          </a:xfrm>
          <a:prstGeom prst="rect">
            <a:avLst/>
          </a:prstGeom>
        </p:spPr>
        <p:txBody>
          <a:bodyPr vert="horz" wrap="square" lIns="0" tIns="67310" rIns="0" bIns="0" rtlCol="0">
            <a:spAutoFit/>
          </a:bodyPr>
          <a:lstStyle/>
          <a:p>
            <a:pPr marL="355600" indent="-342900">
              <a:lnSpc>
                <a:spcPct val="100000"/>
              </a:lnSpc>
              <a:spcBef>
                <a:spcPts val="600"/>
              </a:spcBef>
              <a:spcAft>
                <a:spcPts val="600"/>
              </a:spcAft>
              <a:buClr>
                <a:srgbClr val="005BA0"/>
              </a:buClr>
              <a:buFont typeface="+mj-lt"/>
              <a:buAutoNum type="arabicPeriod" startAt="9"/>
              <a:tabLst>
                <a:tab pos="231775" algn="l"/>
                <a:tab pos="232410" algn="l"/>
              </a:tabLst>
            </a:pPr>
            <a:r>
              <a:rPr sz="1800" spc="-125" dirty="0">
                <a:latin typeface="Calibri" panose="020F0502020204030204" pitchFamily="34" charset="0"/>
                <a:cs typeface="Calibri" panose="020F0502020204030204" pitchFamily="34" charset="0"/>
              </a:rPr>
              <a:t>Top </a:t>
            </a:r>
            <a:r>
              <a:rPr sz="1800" spc="-20" dirty="0">
                <a:latin typeface="Calibri" panose="020F0502020204030204" pitchFamily="34" charset="0"/>
                <a:cs typeface="Calibri" panose="020F0502020204030204" pitchFamily="34" charset="0"/>
              </a:rPr>
              <a:t>Companies </a:t>
            </a:r>
            <a:r>
              <a:rPr sz="1800" spc="-15" dirty="0">
                <a:latin typeface="Calibri" panose="020F0502020204030204" pitchFamily="34" charset="0"/>
                <a:cs typeface="Calibri" panose="020F0502020204030204" pitchFamily="34" charset="0"/>
              </a:rPr>
              <a:t>for </a:t>
            </a:r>
            <a:r>
              <a:rPr sz="1800" spc="-20" dirty="0">
                <a:latin typeface="Calibri" panose="020F0502020204030204" pitchFamily="34" charset="0"/>
                <a:cs typeface="Calibri" panose="020F0502020204030204" pitchFamily="34" charset="0"/>
              </a:rPr>
              <a:t>LGBT</a:t>
            </a:r>
            <a:r>
              <a:rPr sz="1800" spc="-145" dirty="0">
                <a:latin typeface="Calibri" panose="020F0502020204030204" pitchFamily="34" charset="0"/>
                <a:cs typeface="Calibri" panose="020F0502020204030204" pitchFamily="34" charset="0"/>
              </a:rPr>
              <a:t> </a:t>
            </a:r>
            <a:r>
              <a:rPr sz="1800" spc="-20" dirty="0">
                <a:latin typeface="Calibri" panose="020F0502020204030204" pitchFamily="34" charset="0"/>
                <a:cs typeface="Calibri" panose="020F0502020204030204" pitchFamily="34" charset="0"/>
              </a:rPr>
              <a:t>Employees</a:t>
            </a:r>
            <a:endParaRPr sz="1800" dirty="0">
              <a:latin typeface="Calibri" panose="020F0502020204030204" pitchFamily="34" charset="0"/>
              <a:cs typeface="Calibri" panose="020F0502020204030204" pitchFamily="34" charset="0"/>
            </a:endParaRPr>
          </a:p>
          <a:p>
            <a:pPr marL="355600" indent="-342900">
              <a:lnSpc>
                <a:spcPct val="100000"/>
              </a:lnSpc>
              <a:spcBef>
                <a:spcPts val="600"/>
              </a:spcBef>
              <a:spcAft>
                <a:spcPts val="600"/>
              </a:spcAft>
              <a:buClr>
                <a:srgbClr val="005BA0"/>
              </a:buClr>
              <a:buFont typeface="+mj-lt"/>
              <a:buAutoNum type="arabicPeriod" startAt="9"/>
              <a:tabLst>
                <a:tab pos="231775" algn="l"/>
                <a:tab pos="232410" algn="l"/>
              </a:tabLst>
            </a:pPr>
            <a:r>
              <a:rPr sz="1800" spc="-125" dirty="0">
                <a:latin typeface="Calibri" panose="020F0502020204030204" pitchFamily="34" charset="0"/>
                <a:cs typeface="Calibri" panose="020F0502020204030204" pitchFamily="34" charset="0"/>
              </a:rPr>
              <a:t>Top </a:t>
            </a:r>
            <a:r>
              <a:rPr sz="1800" spc="-20" dirty="0">
                <a:latin typeface="Calibri" panose="020F0502020204030204" pitchFamily="34" charset="0"/>
                <a:cs typeface="Calibri" panose="020F0502020204030204" pitchFamily="34" charset="0"/>
              </a:rPr>
              <a:t>Companies </a:t>
            </a:r>
            <a:r>
              <a:rPr sz="1800" spc="-15" dirty="0">
                <a:latin typeface="Calibri" panose="020F0502020204030204" pitchFamily="34" charset="0"/>
                <a:cs typeface="Calibri" panose="020F0502020204030204" pitchFamily="34" charset="0"/>
              </a:rPr>
              <a:t>for </a:t>
            </a:r>
            <a:r>
              <a:rPr sz="1800" spc="-20" dirty="0">
                <a:latin typeface="Calibri" panose="020F0502020204030204" pitchFamily="34" charset="0"/>
                <a:cs typeface="Calibri" panose="020F0502020204030204" pitchFamily="34" charset="0"/>
              </a:rPr>
              <a:t>Employee Resource</a:t>
            </a:r>
            <a:r>
              <a:rPr sz="1800" spc="-95" dirty="0">
                <a:latin typeface="Calibri" panose="020F0502020204030204" pitchFamily="34" charset="0"/>
                <a:cs typeface="Calibri" panose="020F0502020204030204" pitchFamily="34" charset="0"/>
              </a:rPr>
              <a:t> </a:t>
            </a:r>
            <a:r>
              <a:rPr sz="1800" spc="-20" dirty="0">
                <a:latin typeface="Calibri" panose="020F0502020204030204" pitchFamily="34" charset="0"/>
                <a:cs typeface="Calibri" panose="020F0502020204030204" pitchFamily="34" charset="0"/>
              </a:rPr>
              <a:t>Groups</a:t>
            </a:r>
            <a:endParaRPr sz="1800" dirty="0">
              <a:latin typeface="Calibri" panose="020F0502020204030204" pitchFamily="34" charset="0"/>
              <a:cs typeface="Calibri" panose="020F0502020204030204" pitchFamily="34" charset="0"/>
            </a:endParaRPr>
          </a:p>
          <a:p>
            <a:pPr marL="355600" indent="-342900">
              <a:lnSpc>
                <a:spcPct val="100000"/>
              </a:lnSpc>
              <a:spcBef>
                <a:spcPts val="600"/>
              </a:spcBef>
              <a:spcAft>
                <a:spcPts val="600"/>
              </a:spcAft>
              <a:buClr>
                <a:srgbClr val="005BA0"/>
              </a:buClr>
              <a:buFont typeface="+mj-lt"/>
              <a:buAutoNum type="arabicPeriod" startAt="9"/>
              <a:tabLst>
                <a:tab pos="231775" algn="l"/>
                <a:tab pos="232410" algn="l"/>
              </a:tabLst>
            </a:pPr>
            <a:r>
              <a:rPr sz="1800" spc="-125" dirty="0">
                <a:latin typeface="Calibri" panose="020F0502020204030204" pitchFamily="34" charset="0"/>
                <a:cs typeface="Calibri" panose="020F0502020204030204" pitchFamily="34" charset="0"/>
              </a:rPr>
              <a:t>Top </a:t>
            </a:r>
            <a:r>
              <a:rPr sz="1800" spc="-20" dirty="0">
                <a:latin typeface="Calibri" panose="020F0502020204030204" pitchFamily="34" charset="0"/>
                <a:cs typeface="Calibri" panose="020F0502020204030204" pitchFamily="34" charset="0"/>
              </a:rPr>
              <a:t>Companies </a:t>
            </a:r>
            <a:r>
              <a:rPr sz="1800" spc="-15" dirty="0">
                <a:latin typeface="Calibri" panose="020F0502020204030204" pitchFamily="34" charset="0"/>
                <a:cs typeface="Calibri" panose="020F0502020204030204" pitchFamily="34" charset="0"/>
              </a:rPr>
              <a:t>for</a:t>
            </a:r>
            <a:r>
              <a:rPr sz="1800" spc="-65" dirty="0">
                <a:latin typeface="Calibri" panose="020F0502020204030204" pitchFamily="34" charset="0"/>
                <a:cs typeface="Calibri" panose="020F0502020204030204" pitchFamily="34" charset="0"/>
              </a:rPr>
              <a:t> </a:t>
            </a:r>
            <a:r>
              <a:rPr sz="1800" spc="-15" dirty="0">
                <a:latin typeface="Calibri" panose="020F0502020204030204" pitchFamily="34" charset="0"/>
                <a:cs typeface="Calibri" panose="020F0502020204030204" pitchFamily="34" charset="0"/>
              </a:rPr>
              <a:t>Mentoring</a:t>
            </a:r>
            <a:endParaRPr lang="en-US" sz="1800" spc="-15" dirty="0">
              <a:latin typeface="Calibri" panose="020F0502020204030204" pitchFamily="34" charset="0"/>
              <a:cs typeface="Calibri" panose="020F0502020204030204" pitchFamily="34" charset="0"/>
            </a:endParaRPr>
          </a:p>
          <a:p>
            <a:pPr marL="355600" indent="-342900">
              <a:lnSpc>
                <a:spcPct val="100000"/>
              </a:lnSpc>
              <a:spcBef>
                <a:spcPts val="600"/>
              </a:spcBef>
              <a:spcAft>
                <a:spcPts val="600"/>
              </a:spcAft>
              <a:buClr>
                <a:srgbClr val="005BA0"/>
              </a:buClr>
              <a:buFont typeface="+mj-lt"/>
              <a:buAutoNum type="arabicPeriod" startAt="9"/>
              <a:tabLst>
                <a:tab pos="231775" algn="l"/>
                <a:tab pos="232410" algn="l"/>
              </a:tabLst>
            </a:pPr>
            <a:r>
              <a:rPr lang="en-US" sz="1800" spc="-15" dirty="0">
                <a:latin typeface="Calibri" panose="020F0502020204030204" pitchFamily="34" charset="0"/>
                <a:cs typeface="Calibri" panose="020F0502020204030204" pitchFamily="34" charset="0"/>
              </a:rPr>
              <a:t>Top Companies for Sponsorship</a:t>
            </a:r>
            <a:r>
              <a:rPr lang="en-US" sz="1800" spc="-15" dirty="0">
                <a:solidFill>
                  <a:srgbClr val="005BA0"/>
                </a:solidFill>
                <a:latin typeface="Calibri" panose="020F0502020204030204" pitchFamily="34" charset="0"/>
                <a:cs typeface="Calibri" panose="020F0502020204030204" pitchFamily="34" charset="0"/>
              </a:rPr>
              <a:t>*</a:t>
            </a:r>
            <a:endParaRPr sz="1800" dirty="0">
              <a:solidFill>
                <a:srgbClr val="005BA0"/>
              </a:solidFill>
              <a:latin typeface="Calibri" panose="020F0502020204030204" pitchFamily="34" charset="0"/>
              <a:cs typeface="Calibri" panose="020F0502020204030204" pitchFamily="34" charset="0"/>
            </a:endParaRPr>
          </a:p>
          <a:p>
            <a:pPr marL="355600" indent="-342900">
              <a:lnSpc>
                <a:spcPct val="100000"/>
              </a:lnSpc>
              <a:spcBef>
                <a:spcPts val="600"/>
              </a:spcBef>
              <a:spcAft>
                <a:spcPts val="600"/>
              </a:spcAft>
              <a:buClr>
                <a:srgbClr val="005BA0"/>
              </a:buClr>
              <a:buFont typeface="+mj-lt"/>
              <a:buAutoNum type="arabicPeriod" startAt="9"/>
              <a:tabLst>
                <a:tab pos="231775" algn="l"/>
                <a:tab pos="232410" algn="l"/>
              </a:tabLst>
            </a:pPr>
            <a:r>
              <a:rPr sz="1800" spc="-125" dirty="0">
                <a:latin typeface="Calibri" panose="020F0502020204030204" pitchFamily="34" charset="0"/>
                <a:cs typeface="Calibri" panose="020F0502020204030204" pitchFamily="34" charset="0"/>
              </a:rPr>
              <a:t>Top </a:t>
            </a:r>
            <a:r>
              <a:rPr sz="1800" spc="-20" dirty="0">
                <a:latin typeface="Calibri" panose="020F0502020204030204" pitchFamily="34" charset="0"/>
                <a:cs typeface="Calibri" panose="020F0502020204030204" pitchFamily="34" charset="0"/>
              </a:rPr>
              <a:t>Companies </a:t>
            </a:r>
            <a:r>
              <a:rPr sz="1800" spc="-15" dirty="0">
                <a:latin typeface="Calibri" panose="020F0502020204030204" pitchFamily="34" charset="0"/>
                <a:cs typeface="Calibri" panose="020F0502020204030204" pitchFamily="34" charset="0"/>
              </a:rPr>
              <a:t>for Diversity</a:t>
            </a:r>
            <a:r>
              <a:rPr sz="1800" spc="-90" dirty="0">
                <a:latin typeface="Calibri" panose="020F0502020204030204" pitchFamily="34" charset="0"/>
                <a:cs typeface="Calibri" panose="020F0502020204030204" pitchFamily="34" charset="0"/>
              </a:rPr>
              <a:t> </a:t>
            </a:r>
            <a:r>
              <a:rPr sz="1800" spc="-15" dirty="0">
                <a:latin typeface="Calibri" panose="020F0502020204030204" pitchFamily="34" charset="0"/>
                <a:cs typeface="Calibri" panose="020F0502020204030204" pitchFamily="34" charset="0"/>
              </a:rPr>
              <a:t>Councils</a:t>
            </a:r>
            <a:endParaRPr sz="1800" dirty="0">
              <a:latin typeface="Calibri" panose="020F0502020204030204" pitchFamily="34" charset="0"/>
              <a:cs typeface="Calibri" panose="020F0502020204030204" pitchFamily="34" charset="0"/>
            </a:endParaRPr>
          </a:p>
          <a:p>
            <a:pPr marL="355600" indent="-342900">
              <a:lnSpc>
                <a:spcPct val="100000"/>
              </a:lnSpc>
              <a:spcBef>
                <a:spcPts val="600"/>
              </a:spcBef>
              <a:spcAft>
                <a:spcPts val="600"/>
              </a:spcAft>
              <a:buClr>
                <a:srgbClr val="005BA0"/>
              </a:buClr>
              <a:buFont typeface="+mj-lt"/>
              <a:buAutoNum type="arabicPeriod" startAt="9"/>
              <a:tabLst>
                <a:tab pos="231775" algn="l"/>
                <a:tab pos="232410" algn="l"/>
              </a:tabLst>
            </a:pPr>
            <a:r>
              <a:rPr sz="1800" spc="-125" dirty="0">
                <a:latin typeface="Calibri" panose="020F0502020204030204" pitchFamily="34" charset="0"/>
                <a:cs typeface="Calibri" panose="020F0502020204030204" pitchFamily="34" charset="0"/>
              </a:rPr>
              <a:t>Top </a:t>
            </a:r>
            <a:r>
              <a:rPr sz="1800" spc="-20" dirty="0">
                <a:latin typeface="Calibri" panose="020F0502020204030204" pitchFamily="34" charset="0"/>
                <a:cs typeface="Calibri" panose="020F0502020204030204" pitchFamily="34" charset="0"/>
              </a:rPr>
              <a:t>Companies </a:t>
            </a:r>
            <a:r>
              <a:rPr sz="1800" spc="-15" dirty="0">
                <a:latin typeface="Calibri" panose="020F0502020204030204" pitchFamily="34" charset="0"/>
                <a:cs typeface="Calibri" panose="020F0502020204030204" pitchFamily="34" charset="0"/>
              </a:rPr>
              <a:t>for</a:t>
            </a:r>
            <a:r>
              <a:rPr sz="1800" spc="-130" dirty="0">
                <a:latin typeface="Calibri" panose="020F0502020204030204" pitchFamily="34" charset="0"/>
                <a:cs typeface="Calibri" panose="020F0502020204030204" pitchFamily="34" charset="0"/>
              </a:rPr>
              <a:t> </a:t>
            </a:r>
            <a:r>
              <a:rPr lang="en-US" sz="1800" spc="-20" dirty="0">
                <a:latin typeface="Calibri" panose="020F0502020204030204" pitchFamily="34" charset="0"/>
                <a:cs typeface="Calibri" panose="020F0502020204030204" pitchFamily="34" charset="0"/>
              </a:rPr>
              <a:t>Diverse Leaders</a:t>
            </a:r>
            <a:endParaRPr sz="1800" dirty="0">
              <a:latin typeface="Calibri" panose="020F0502020204030204" pitchFamily="34" charset="0"/>
              <a:cs typeface="Calibri" panose="020F0502020204030204" pitchFamily="34" charset="0"/>
            </a:endParaRPr>
          </a:p>
          <a:p>
            <a:pPr marL="355600" indent="-342900">
              <a:lnSpc>
                <a:spcPct val="100000"/>
              </a:lnSpc>
              <a:spcBef>
                <a:spcPts val="600"/>
              </a:spcBef>
              <a:spcAft>
                <a:spcPts val="600"/>
              </a:spcAft>
              <a:buClr>
                <a:srgbClr val="005BA0"/>
              </a:buClr>
              <a:buFont typeface="+mj-lt"/>
              <a:buAutoNum type="arabicPeriod" startAt="9"/>
              <a:tabLst>
                <a:tab pos="231775" algn="l"/>
                <a:tab pos="232410" algn="l"/>
              </a:tabLst>
            </a:pPr>
            <a:r>
              <a:rPr sz="1800" spc="-125" dirty="0">
                <a:latin typeface="Calibri" panose="020F0502020204030204" pitchFamily="34" charset="0"/>
                <a:cs typeface="Calibri" panose="020F0502020204030204" pitchFamily="34" charset="0"/>
              </a:rPr>
              <a:t>Top </a:t>
            </a:r>
            <a:r>
              <a:rPr sz="1800" spc="-20" dirty="0">
                <a:latin typeface="Calibri" panose="020F0502020204030204" pitchFamily="34" charset="0"/>
                <a:cs typeface="Calibri" panose="020F0502020204030204" pitchFamily="34" charset="0"/>
              </a:rPr>
              <a:t>Companies </a:t>
            </a:r>
            <a:r>
              <a:rPr sz="1800" spc="-15" dirty="0">
                <a:latin typeface="Calibri" panose="020F0502020204030204" pitchFamily="34" charset="0"/>
                <a:cs typeface="Calibri" panose="020F0502020204030204" pitchFamily="34" charset="0"/>
              </a:rPr>
              <a:t>for</a:t>
            </a:r>
            <a:r>
              <a:rPr sz="1800" spc="-114" dirty="0">
                <a:latin typeface="Calibri" panose="020F0502020204030204" pitchFamily="34" charset="0"/>
                <a:cs typeface="Calibri" panose="020F0502020204030204" pitchFamily="34" charset="0"/>
              </a:rPr>
              <a:t> </a:t>
            </a:r>
            <a:r>
              <a:rPr sz="1800" spc="-45" dirty="0">
                <a:latin typeface="Calibri" panose="020F0502020204030204" pitchFamily="34" charset="0"/>
                <a:cs typeface="Calibri" panose="020F0502020204030204" pitchFamily="34" charset="0"/>
              </a:rPr>
              <a:t>Veterans</a:t>
            </a:r>
            <a:endParaRPr sz="1800" dirty="0">
              <a:latin typeface="Calibri" panose="020F0502020204030204" pitchFamily="34" charset="0"/>
              <a:cs typeface="Calibri" panose="020F0502020204030204" pitchFamily="34" charset="0"/>
            </a:endParaRPr>
          </a:p>
          <a:p>
            <a:pPr marL="355600" indent="-342900">
              <a:lnSpc>
                <a:spcPct val="100000"/>
              </a:lnSpc>
              <a:spcBef>
                <a:spcPts val="600"/>
              </a:spcBef>
              <a:spcAft>
                <a:spcPts val="600"/>
              </a:spcAft>
              <a:buClr>
                <a:srgbClr val="005BA0"/>
              </a:buClr>
              <a:buFont typeface="+mj-lt"/>
              <a:buAutoNum type="arabicPeriod" startAt="9"/>
              <a:tabLst>
                <a:tab pos="231775" algn="l"/>
                <a:tab pos="232410" algn="l"/>
              </a:tabLst>
            </a:pPr>
            <a:r>
              <a:rPr sz="1800" spc="-125" dirty="0">
                <a:latin typeface="Calibri" panose="020F0502020204030204" pitchFamily="34" charset="0"/>
                <a:cs typeface="Calibri" panose="020F0502020204030204" pitchFamily="34" charset="0"/>
              </a:rPr>
              <a:t>Top </a:t>
            </a:r>
            <a:r>
              <a:rPr sz="1800" spc="-20" dirty="0">
                <a:latin typeface="Calibri" panose="020F0502020204030204" pitchFamily="34" charset="0"/>
                <a:cs typeface="Calibri" panose="020F0502020204030204" pitchFamily="34" charset="0"/>
              </a:rPr>
              <a:t>Companies </a:t>
            </a:r>
            <a:r>
              <a:rPr sz="1800" spc="-15" dirty="0">
                <a:latin typeface="Calibri" panose="020F0502020204030204" pitchFamily="34" charset="0"/>
                <a:cs typeface="Calibri" panose="020F0502020204030204" pitchFamily="34" charset="0"/>
              </a:rPr>
              <a:t>for Executive</a:t>
            </a:r>
            <a:r>
              <a:rPr sz="1800" spc="-95" dirty="0">
                <a:latin typeface="Calibri" panose="020F0502020204030204" pitchFamily="34" charset="0"/>
                <a:cs typeface="Calibri" panose="020F0502020204030204" pitchFamily="34" charset="0"/>
              </a:rPr>
              <a:t> </a:t>
            </a:r>
            <a:r>
              <a:rPr sz="1800" spc="-30" dirty="0">
                <a:latin typeface="Calibri" panose="020F0502020204030204" pitchFamily="34" charset="0"/>
                <a:cs typeface="Calibri" panose="020F0502020204030204" pitchFamily="34" charset="0"/>
              </a:rPr>
              <a:t>Women</a:t>
            </a:r>
            <a:endParaRPr lang="en-US" sz="1800" spc="-30" dirty="0">
              <a:latin typeface="Calibri" panose="020F0502020204030204" pitchFamily="34" charset="0"/>
              <a:cs typeface="Calibri" panose="020F0502020204030204" pitchFamily="34" charset="0"/>
            </a:endParaRPr>
          </a:p>
          <a:p>
            <a:pPr marL="355600" indent="-342900">
              <a:lnSpc>
                <a:spcPct val="100000"/>
              </a:lnSpc>
              <a:spcBef>
                <a:spcPts val="600"/>
              </a:spcBef>
              <a:spcAft>
                <a:spcPts val="600"/>
              </a:spcAft>
              <a:buClr>
                <a:srgbClr val="005BA0"/>
              </a:buClr>
              <a:buFont typeface="+mj-lt"/>
              <a:buAutoNum type="arabicPeriod" startAt="9"/>
              <a:tabLst>
                <a:tab pos="231775" algn="l"/>
                <a:tab pos="232410" algn="l"/>
              </a:tabLst>
            </a:pPr>
            <a:r>
              <a:rPr lang="en-US" sz="1800" spc="-30" dirty="0">
                <a:latin typeface="Calibri" panose="020F0502020204030204" pitchFamily="34" charset="0"/>
                <a:cs typeface="Calibri" panose="020F0502020204030204" pitchFamily="34" charset="0"/>
              </a:rPr>
              <a:t>Top Companies for Philanthropy</a:t>
            </a:r>
            <a:r>
              <a:rPr lang="en-US" sz="1800" spc="-30" dirty="0">
                <a:solidFill>
                  <a:srgbClr val="005BA0"/>
                </a:solidFill>
                <a:latin typeface="Calibri" panose="020F0502020204030204" pitchFamily="34" charset="0"/>
                <a:cs typeface="Calibri" panose="020F0502020204030204" pitchFamily="34" charset="0"/>
              </a:rPr>
              <a:t>*</a:t>
            </a:r>
            <a:endParaRPr sz="1800" dirty="0">
              <a:solidFill>
                <a:srgbClr val="005BA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76559743-984D-F442-BD76-D8C6FD846040}"/>
              </a:ext>
            </a:extLst>
          </p:cNvPr>
          <p:cNvSpPr txBox="1"/>
          <p:nvPr/>
        </p:nvSpPr>
        <p:spPr>
          <a:xfrm>
            <a:off x="939800" y="5969000"/>
            <a:ext cx="1369286" cy="307777"/>
          </a:xfrm>
          <a:prstGeom prst="rect">
            <a:avLst/>
          </a:prstGeom>
          <a:noFill/>
        </p:spPr>
        <p:txBody>
          <a:bodyPr wrap="none" rtlCol="0">
            <a:spAutoFit/>
          </a:bodyPr>
          <a:lstStyle/>
          <a:p>
            <a:r>
              <a:rPr lang="en-US" sz="1400" dirty="0">
                <a:solidFill>
                  <a:srgbClr val="005BA0"/>
                </a:solidFill>
              </a:rPr>
              <a:t>*</a:t>
            </a:r>
            <a:r>
              <a:rPr lang="en-US" sz="1400" dirty="0"/>
              <a:t> New for 2019</a:t>
            </a:r>
          </a:p>
        </p:txBody>
      </p:sp>
    </p:spTree>
    <p:extLst>
      <p:ext uri="{BB962C8B-B14F-4D97-AF65-F5344CB8AC3E}">
        <p14:creationId xmlns:p14="http://schemas.microsoft.com/office/powerpoint/2010/main" val="3899357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for 2020?</a:t>
            </a:r>
          </a:p>
        </p:txBody>
      </p:sp>
      <p:sp>
        <p:nvSpPr>
          <p:cNvPr id="3" name="Content Placeholder 2"/>
          <p:cNvSpPr>
            <a:spLocks noGrp="1"/>
          </p:cNvSpPr>
          <p:nvPr>
            <p:ph idx="1"/>
          </p:nvPr>
        </p:nvSpPr>
        <p:spPr>
          <a:xfrm>
            <a:off x="365760" y="1463039"/>
            <a:ext cx="7940040" cy="4572000"/>
          </a:xfrm>
        </p:spPr>
        <p:txBody>
          <a:bodyPr/>
          <a:lstStyle/>
          <a:p>
            <a:pPr lvl="0"/>
            <a:r>
              <a:rPr lang="en-US" sz="2000" dirty="0"/>
              <a:t>Section of questions related to your company’s talent acquisition and management practices and outcomes 	</a:t>
            </a:r>
          </a:p>
          <a:p>
            <a:pPr lvl="0"/>
            <a:r>
              <a:rPr lang="en-US" sz="2000" dirty="0"/>
              <a:t>Questions regarding your company’s employee programs and practices related to Philanthropy and Corporate Social Responsibility 	</a:t>
            </a:r>
          </a:p>
          <a:p>
            <a:pPr lvl="0"/>
            <a:r>
              <a:rPr lang="en-US" sz="2000" dirty="0"/>
              <a:t>Reorganized existing questions related to Diversity &amp; Inclusion Management function into a new section within the survey 	</a:t>
            </a:r>
          </a:p>
          <a:p>
            <a:pPr lvl="0"/>
            <a:r>
              <a:rPr lang="en-US" sz="2000" dirty="0"/>
              <a:t>Glossary of key terms and definitions as a reference when completing the survey 	</a:t>
            </a:r>
          </a:p>
          <a:p>
            <a:pPr lvl="0"/>
            <a:r>
              <a:rPr lang="en-US" sz="2000" dirty="0"/>
              <a:t>Hover text functionality for key terms in survey displaying the definition 	</a:t>
            </a:r>
          </a:p>
          <a:p>
            <a:r>
              <a:rPr lang="en-US" sz="2000" dirty="0"/>
              <a:t>Null value response option to questions in the survey   </a:t>
            </a:r>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11</a:t>
            </a:fld>
            <a:endParaRPr lang="en-US" dirty="0"/>
          </a:p>
        </p:txBody>
      </p:sp>
    </p:spTree>
    <p:extLst>
      <p:ext uri="{BB962C8B-B14F-4D97-AF65-F5344CB8AC3E}">
        <p14:creationId xmlns:p14="http://schemas.microsoft.com/office/powerpoint/2010/main" val="2942243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2020 Survey</a:t>
            </a:r>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12</a:t>
            </a:fld>
            <a:endParaRPr lang="en-US" dirty="0"/>
          </a:p>
        </p:txBody>
      </p:sp>
      <p:graphicFrame>
        <p:nvGraphicFramePr>
          <p:cNvPr id="8" name="Content Placeholder 7">
            <a:extLst>
              <a:ext uri="{FF2B5EF4-FFF2-40B4-BE49-F238E27FC236}">
                <a16:creationId xmlns:a16="http://schemas.microsoft.com/office/drawing/2014/main" id="{CC1521F1-7B72-E14E-AF39-0DEDA092C6AD}"/>
              </a:ext>
            </a:extLst>
          </p:cNvPr>
          <p:cNvGraphicFramePr>
            <a:graphicFrameLocks noGrp="1"/>
          </p:cNvGraphicFramePr>
          <p:nvPr>
            <p:ph idx="1"/>
            <p:extLst>
              <p:ext uri="{D42A27DB-BD31-4B8C-83A1-F6EECF244321}">
                <p14:modId xmlns:p14="http://schemas.microsoft.com/office/powerpoint/2010/main" val="3358875133"/>
              </p:ext>
            </p:extLst>
          </p:nvPr>
        </p:nvGraphicFramePr>
        <p:xfrm>
          <a:off x="740568" y="1990745"/>
          <a:ext cx="7662863" cy="3698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20C44220-1A0F-BD40-BA60-365C778E2144}"/>
              </a:ext>
            </a:extLst>
          </p:cNvPr>
          <p:cNvSpPr txBox="1"/>
          <p:nvPr/>
        </p:nvSpPr>
        <p:spPr>
          <a:xfrm>
            <a:off x="3212492" y="1638300"/>
            <a:ext cx="2719014" cy="461665"/>
          </a:xfrm>
          <a:prstGeom prst="rect">
            <a:avLst/>
          </a:prstGeom>
          <a:noFill/>
        </p:spPr>
        <p:txBody>
          <a:bodyPr wrap="none" rtlCol="0">
            <a:spAutoFit/>
          </a:bodyPr>
          <a:lstStyle/>
          <a:p>
            <a:r>
              <a:rPr lang="en-US" sz="2400" dirty="0"/>
              <a:t>Survey Categories</a:t>
            </a:r>
          </a:p>
        </p:txBody>
      </p:sp>
    </p:spTree>
    <p:extLst>
      <p:ext uri="{BB962C8B-B14F-4D97-AF65-F5344CB8AC3E}">
        <p14:creationId xmlns:p14="http://schemas.microsoft.com/office/powerpoint/2010/main" val="676328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2020 Survey</a:t>
            </a:r>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13</a:t>
            </a:fld>
            <a:endParaRPr lang="en-US" dirty="0"/>
          </a:p>
        </p:txBody>
      </p:sp>
      <p:graphicFrame>
        <p:nvGraphicFramePr>
          <p:cNvPr id="8" name="Content Placeholder 7">
            <a:extLst>
              <a:ext uri="{FF2B5EF4-FFF2-40B4-BE49-F238E27FC236}">
                <a16:creationId xmlns:a16="http://schemas.microsoft.com/office/drawing/2014/main" id="{CC1521F1-7B72-E14E-AF39-0DEDA092C6AD}"/>
              </a:ext>
            </a:extLst>
          </p:cNvPr>
          <p:cNvGraphicFramePr>
            <a:graphicFrameLocks noGrp="1"/>
          </p:cNvGraphicFramePr>
          <p:nvPr>
            <p:ph idx="1"/>
            <p:extLst>
              <p:ext uri="{D42A27DB-BD31-4B8C-83A1-F6EECF244321}">
                <p14:modId xmlns:p14="http://schemas.microsoft.com/office/powerpoint/2010/main" val="2792772821"/>
              </p:ext>
            </p:extLst>
          </p:nvPr>
        </p:nvGraphicFramePr>
        <p:xfrm>
          <a:off x="787400" y="2019299"/>
          <a:ext cx="7894638" cy="385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E23DA59B-6B8B-8A45-9B1D-9C423E6DC947}"/>
              </a:ext>
            </a:extLst>
          </p:cNvPr>
          <p:cNvSpPr txBox="1"/>
          <p:nvPr/>
        </p:nvSpPr>
        <p:spPr>
          <a:xfrm>
            <a:off x="2976974" y="1373177"/>
            <a:ext cx="3164649" cy="461665"/>
          </a:xfrm>
          <a:prstGeom prst="rect">
            <a:avLst/>
          </a:prstGeom>
          <a:noFill/>
        </p:spPr>
        <p:txBody>
          <a:bodyPr wrap="none" rtlCol="0">
            <a:spAutoFit/>
          </a:bodyPr>
          <a:lstStyle/>
          <a:p>
            <a:r>
              <a:rPr lang="en-US" sz="2400" dirty="0"/>
              <a:t>Additional Information</a:t>
            </a:r>
          </a:p>
        </p:txBody>
      </p:sp>
    </p:spTree>
    <p:extLst>
      <p:ext uri="{BB962C8B-B14F-4D97-AF65-F5344CB8AC3E}">
        <p14:creationId xmlns:p14="http://schemas.microsoft.com/office/powerpoint/2010/main" val="1558335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2020 Survey</a:t>
            </a:r>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14</a:t>
            </a:fld>
            <a:endParaRPr lang="en-US" dirty="0"/>
          </a:p>
        </p:txBody>
      </p:sp>
      <p:graphicFrame>
        <p:nvGraphicFramePr>
          <p:cNvPr id="5" name="Content Placeholder 4">
            <a:extLst>
              <a:ext uri="{FF2B5EF4-FFF2-40B4-BE49-F238E27FC236}">
                <a16:creationId xmlns:a16="http://schemas.microsoft.com/office/drawing/2014/main" id="{561DB511-78B4-0245-9B78-C4F4892A2E46}"/>
              </a:ext>
            </a:extLst>
          </p:cNvPr>
          <p:cNvGraphicFramePr>
            <a:graphicFrameLocks noGrp="1"/>
          </p:cNvGraphicFramePr>
          <p:nvPr>
            <p:ph idx="1"/>
            <p:extLst>
              <p:ext uri="{D42A27DB-BD31-4B8C-83A1-F6EECF244321}">
                <p14:modId xmlns:p14="http://schemas.microsoft.com/office/powerpoint/2010/main" val="1900396171"/>
              </p:ext>
            </p:extLst>
          </p:nvPr>
        </p:nvGraphicFramePr>
        <p:xfrm>
          <a:off x="582612" y="1463041"/>
          <a:ext cx="7978776" cy="4171870"/>
        </p:xfrm>
        <a:graphic>
          <a:graphicData uri="http://schemas.openxmlformats.org/drawingml/2006/table">
            <a:tbl>
              <a:tblPr firstRow="1" bandRow="1">
                <a:tableStyleId>{85BE263C-DBD7-4A20-BB59-AAB30ACAA65A}</a:tableStyleId>
              </a:tblPr>
              <a:tblGrid>
                <a:gridCol w="2655888">
                  <a:extLst>
                    <a:ext uri="{9D8B030D-6E8A-4147-A177-3AD203B41FA5}">
                      <a16:colId xmlns:a16="http://schemas.microsoft.com/office/drawing/2014/main" val="1796965106"/>
                    </a:ext>
                  </a:extLst>
                </a:gridCol>
                <a:gridCol w="5322888">
                  <a:extLst>
                    <a:ext uri="{9D8B030D-6E8A-4147-A177-3AD203B41FA5}">
                      <a16:colId xmlns:a16="http://schemas.microsoft.com/office/drawing/2014/main" val="4294495637"/>
                    </a:ext>
                  </a:extLst>
                </a:gridCol>
              </a:tblGrid>
              <a:tr h="376108">
                <a:tc>
                  <a:txBody>
                    <a:bodyPr/>
                    <a:lstStyle/>
                    <a:p>
                      <a:r>
                        <a:rPr lang="en-US" dirty="0"/>
                        <a:t>Survey Category</a:t>
                      </a:r>
                    </a:p>
                  </a:txBody>
                  <a:tcPr>
                    <a:solidFill>
                      <a:srgbClr val="0077C0"/>
                    </a:solidFill>
                  </a:tcPr>
                </a:tc>
                <a:tc>
                  <a:txBody>
                    <a:bodyPr/>
                    <a:lstStyle/>
                    <a:p>
                      <a:r>
                        <a:rPr lang="en-US" dirty="0"/>
                        <a:t>Areas Addressed</a:t>
                      </a:r>
                    </a:p>
                  </a:txBody>
                  <a:tcPr>
                    <a:solidFill>
                      <a:srgbClr val="0077C0"/>
                    </a:solidFill>
                  </a:tcPr>
                </a:tc>
                <a:extLst>
                  <a:ext uri="{0D108BD9-81ED-4DB2-BD59-A6C34878D82A}">
                    <a16:rowId xmlns:a16="http://schemas.microsoft.com/office/drawing/2014/main" val="1318863327"/>
                  </a:ext>
                </a:extLst>
              </a:tr>
              <a:tr h="788750">
                <a:tc>
                  <a:txBody>
                    <a:bodyPr/>
                    <a:lstStyle/>
                    <a:p>
                      <a:r>
                        <a:rPr lang="en-US" sz="1600" dirty="0"/>
                        <a:t>Human Capital Metrics </a:t>
                      </a:r>
                    </a:p>
                  </a:txBody>
                  <a:tcPr/>
                </a:tc>
                <a:tc>
                  <a:txBody>
                    <a:bodyPr/>
                    <a:lstStyle/>
                    <a:p>
                      <a:r>
                        <a:rPr lang="en-US" sz="1600" dirty="0"/>
                        <a:t>Overall Representation, Management Representation, New Hires, Promotions, Turnover, Highest Paid 10%. Race/Ethnicity, Gender and Age Ranges data points.</a:t>
                      </a:r>
                    </a:p>
                  </a:txBody>
                  <a:tcPr/>
                </a:tc>
                <a:extLst>
                  <a:ext uri="{0D108BD9-81ED-4DB2-BD59-A6C34878D82A}">
                    <a16:rowId xmlns:a16="http://schemas.microsoft.com/office/drawing/2014/main" val="2033917252"/>
                  </a:ext>
                </a:extLst>
              </a:tr>
              <a:tr h="587348">
                <a:tc>
                  <a:txBody>
                    <a:bodyPr/>
                    <a:lstStyle/>
                    <a:p>
                      <a:r>
                        <a:rPr lang="en-US" sz="1600" dirty="0"/>
                        <a:t>Leadership Accountability</a:t>
                      </a:r>
                    </a:p>
                  </a:txBody>
                  <a:tcPr/>
                </a:tc>
                <a:tc>
                  <a:txBody>
                    <a:bodyPr/>
                    <a:lstStyle/>
                    <a:p>
                      <a:r>
                        <a:rPr lang="en-US" sz="1600" dirty="0"/>
                        <a:t>CEO/Sr. Management Commitment, Board of Directors, Diversity Council, Diversity &amp; Inclusion Management</a:t>
                      </a:r>
                    </a:p>
                  </a:txBody>
                  <a:tcPr/>
                </a:tc>
                <a:extLst>
                  <a:ext uri="{0D108BD9-81ED-4DB2-BD59-A6C34878D82A}">
                    <a16:rowId xmlns:a16="http://schemas.microsoft.com/office/drawing/2014/main" val="2818798318"/>
                  </a:ext>
                </a:extLst>
              </a:tr>
              <a:tr h="587348">
                <a:tc>
                  <a:txBody>
                    <a:bodyPr/>
                    <a:lstStyle/>
                    <a:p>
                      <a:r>
                        <a:rPr lang="en-US" sz="1600" dirty="0"/>
                        <a:t>Talent Programs</a:t>
                      </a:r>
                    </a:p>
                  </a:txBody>
                  <a:tcPr/>
                </a:tc>
                <a:tc>
                  <a:txBody>
                    <a:bodyPr/>
                    <a:lstStyle/>
                    <a:p>
                      <a:r>
                        <a:rPr lang="en-US" sz="1600" dirty="0"/>
                        <a:t>Mentoring, Sponsorship, High Potentials, Employee Resource Groups </a:t>
                      </a:r>
                    </a:p>
                  </a:txBody>
                  <a:tcPr/>
                </a:tc>
                <a:extLst>
                  <a:ext uri="{0D108BD9-81ED-4DB2-BD59-A6C34878D82A}">
                    <a16:rowId xmlns:a16="http://schemas.microsoft.com/office/drawing/2014/main" val="2491527264"/>
                  </a:ext>
                </a:extLst>
              </a:tr>
              <a:tr h="834650">
                <a:tc>
                  <a:txBody>
                    <a:bodyPr/>
                    <a:lstStyle/>
                    <a:p>
                      <a:r>
                        <a:rPr lang="en-US" sz="1600" dirty="0"/>
                        <a:t>Workplace Practices</a:t>
                      </a:r>
                    </a:p>
                  </a:txBody>
                  <a:tcPr/>
                </a:tc>
                <a:tc>
                  <a:txBody>
                    <a:bodyPr/>
                    <a:lstStyle/>
                    <a:p>
                      <a:r>
                        <a:rPr lang="en-US" sz="1600" dirty="0"/>
                        <a:t>Talent Acquisition, Talent Management, Diversity Training, Onboarding, Veterans, People with Disabilities, LGBT, Employee Benefits</a:t>
                      </a:r>
                    </a:p>
                  </a:txBody>
                  <a:tcPr/>
                </a:tc>
                <a:extLst>
                  <a:ext uri="{0D108BD9-81ED-4DB2-BD59-A6C34878D82A}">
                    <a16:rowId xmlns:a16="http://schemas.microsoft.com/office/drawing/2014/main" val="220876602"/>
                  </a:ext>
                </a:extLst>
              </a:tr>
              <a:tr h="376108">
                <a:tc>
                  <a:txBody>
                    <a:bodyPr/>
                    <a:lstStyle/>
                    <a:p>
                      <a:r>
                        <a:rPr lang="en-US" sz="1600" dirty="0"/>
                        <a:t>Supplier Diversity</a:t>
                      </a:r>
                    </a:p>
                  </a:txBody>
                  <a:tcPr/>
                </a:tc>
                <a:tc>
                  <a:txBody>
                    <a:bodyPr/>
                    <a:lstStyle/>
                    <a:p>
                      <a:r>
                        <a:rPr lang="en-US" sz="1600" dirty="0"/>
                        <a:t>Spend with Diverse Suppliers, Programs and Practices</a:t>
                      </a:r>
                    </a:p>
                  </a:txBody>
                  <a:tcPr/>
                </a:tc>
                <a:extLst>
                  <a:ext uri="{0D108BD9-81ED-4DB2-BD59-A6C34878D82A}">
                    <a16:rowId xmlns:a16="http://schemas.microsoft.com/office/drawing/2014/main" val="594969014"/>
                  </a:ext>
                </a:extLst>
              </a:tr>
              <a:tr h="587348">
                <a:tc>
                  <a:txBody>
                    <a:bodyPr/>
                    <a:lstStyle/>
                    <a:p>
                      <a:r>
                        <a:rPr lang="en-US" sz="1600" dirty="0"/>
                        <a:t>Philanthropy</a:t>
                      </a:r>
                    </a:p>
                  </a:txBody>
                  <a:tcPr/>
                </a:tc>
                <a:tc>
                  <a:txBody>
                    <a:bodyPr/>
                    <a:lstStyle/>
                    <a:p>
                      <a:r>
                        <a:rPr lang="en-US" sz="1600" dirty="0"/>
                        <a:t>Volunteerism, Employee Matching, Philanthropic Giving &amp; Involvement</a:t>
                      </a:r>
                    </a:p>
                  </a:txBody>
                  <a:tcPr/>
                </a:tc>
                <a:extLst>
                  <a:ext uri="{0D108BD9-81ED-4DB2-BD59-A6C34878D82A}">
                    <a16:rowId xmlns:a16="http://schemas.microsoft.com/office/drawing/2014/main" val="128166199"/>
                  </a:ext>
                </a:extLst>
              </a:tr>
            </a:tbl>
          </a:graphicData>
        </a:graphic>
      </p:graphicFrame>
    </p:spTree>
    <p:extLst>
      <p:ext uri="{BB962C8B-B14F-4D97-AF65-F5344CB8AC3E}">
        <p14:creationId xmlns:p14="http://schemas.microsoft.com/office/powerpoint/2010/main" val="616410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BCE8205B-F112-0A4D-AB60-D11178B4F833}"/>
              </a:ext>
            </a:extLst>
          </p:cNvPr>
          <p:cNvPicPr>
            <a:picLocks noChangeAspect="1"/>
          </p:cNvPicPr>
          <p:nvPr/>
        </p:nvPicPr>
        <p:blipFill>
          <a:blip r:embed="rId2"/>
          <a:stretch>
            <a:fillRect/>
          </a:stretch>
        </p:blipFill>
        <p:spPr>
          <a:xfrm rot="16200000">
            <a:off x="7930793" y="4698060"/>
            <a:ext cx="1564031" cy="493905"/>
          </a:xfrm>
          <a:prstGeom prst="rect">
            <a:avLst/>
          </a:prstGeom>
        </p:spPr>
      </p:pic>
      <p:sp>
        <p:nvSpPr>
          <p:cNvPr id="8" name="Rectangle 7">
            <a:extLst>
              <a:ext uri="{FF2B5EF4-FFF2-40B4-BE49-F238E27FC236}">
                <a16:creationId xmlns:a16="http://schemas.microsoft.com/office/drawing/2014/main" id="{760BB46E-C9D9-024A-ADC1-499886C5672D}"/>
              </a:ext>
            </a:extLst>
          </p:cNvPr>
          <p:cNvSpPr>
            <a:spLocks/>
          </p:cNvSpPr>
          <p:nvPr/>
        </p:nvSpPr>
        <p:spPr>
          <a:xfrm>
            <a:off x="555267" y="1435088"/>
            <a:ext cx="2743915" cy="240092"/>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2755" fontAlgn="auto">
              <a:spcBef>
                <a:spcPts val="0"/>
              </a:spcBef>
              <a:spcAft>
                <a:spcPts val="0"/>
              </a:spcAft>
              <a:defRPr/>
            </a:pPr>
            <a:endParaRPr lang="en-US" sz="4048" dirty="0">
              <a:solidFill>
                <a:srgbClr val="F1F1F1"/>
              </a:solidFill>
              <a:latin typeface="Calibri"/>
            </a:endParaRPr>
          </a:p>
        </p:txBody>
      </p:sp>
      <p:sp>
        <p:nvSpPr>
          <p:cNvPr id="4" name="Rectangle 3">
            <a:extLst>
              <a:ext uri="{FF2B5EF4-FFF2-40B4-BE49-F238E27FC236}">
                <a16:creationId xmlns:a16="http://schemas.microsoft.com/office/drawing/2014/main" id="{9DF1241A-1EC2-D048-8C0C-5EF34B1EFD33}"/>
              </a:ext>
            </a:extLst>
          </p:cNvPr>
          <p:cNvSpPr/>
          <p:nvPr/>
        </p:nvSpPr>
        <p:spPr>
          <a:xfrm>
            <a:off x="838607" y="2297722"/>
            <a:ext cx="3225178" cy="523220"/>
          </a:xfrm>
          <a:prstGeom prst="rect">
            <a:avLst/>
          </a:prstGeom>
        </p:spPr>
        <p:txBody>
          <a:bodyPr wrap="none" lIns="0">
            <a:spAutoFit/>
          </a:bodyPr>
          <a:lstStyle/>
          <a:p>
            <a:pPr defTabSz="552755" fontAlgn="auto">
              <a:spcBef>
                <a:spcPts val="0"/>
              </a:spcBef>
              <a:spcAft>
                <a:spcPts val="0"/>
              </a:spcAft>
              <a:defRPr/>
            </a:pPr>
            <a:r>
              <a:rPr lang="en-US" b="1" dirty="0">
                <a:solidFill>
                  <a:srgbClr val="0077C0"/>
                </a:solidFill>
                <a:latin typeface="Alternate Gothic ATF" panose="020B0603040502040204" pitchFamily="34" charset="77"/>
                <a:ea typeface="+mn-ea"/>
                <a:cs typeface="+mn-cs"/>
              </a:rPr>
              <a:t>SEPTEMBER 16, 2019</a:t>
            </a:r>
            <a:endParaRPr lang="en-US" dirty="0">
              <a:solidFill>
                <a:srgbClr val="0077C0"/>
              </a:solidFill>
              <a:latin typeface="Calibri"/>
              <a:ea typeface="+mn-ea"/>
              <a:cs typeface="+mn-cs"/>
            </a:endParaRPr>
          </a:p>
        </p:txBody>
      </p:sp>
      <p:sp>
        <p:nvSpPr>
          <p:cNvPr id="3" name="Rectangle 2">
            <a:extLst>
              <a:ext uri="{FF2B5EF4-FFF2-40B4-BE49-F238E27FC236}">
                <a16:creationId xmlns:a16="http://schemas.microsoft.com/office/drawing/2014/main" id="{A3D0395D-B816-3547-B521-5EAB232DEFD0}"/>
              </a:ext>
            </a:extLst>
          </p:cNvPr>
          <p:cNvSpPr/>
          <p:nvPr/>
        </p:nvSpPr>
        <p:spPr>
          <a:xfrm>
            <a:off x="838608" y="2751633"/>
            <a:ext cx="5255294" cy="307777"/>
          </a:xfrm>
          <a:prstGeom prst="rect">
            <a:avLst/>
          </a:prstGeom>
        </p:spPr>
        <p:txBody>
          <a:bodyPr wrap="square" lIns="0" tIns="0" rIns="0" bIns="0">
            <a:spAutoFit/>
          </a:bodyPr>
          <a:lstStyle/>
          <a:p>
            <a:pPr defTabSz="552755" fontAlgn="auto">
              <a:spcBef>
                <a:spcPts val="0"/>
              </a:spcBef>
              <a:spcAft>
                <a:spcPts val="0"/>
              </a:spcAft>
              <a:defRPr/>
            </a:pPr>
            <a:r>
              <a:rPr lang="en-US" sz="2000" dirty="0">
                <a:solidFill>
                  <a:prstClr val="black"/>
                </a:solidFill>
                <a:latin typeface="Benton Sans" panose="02000504020000020004" pitchFamily="2" charset="77"/>
                <a:ea typeface="+mn-ea"/>
                <a:cs typeface="+mn-cs"/>
              </a:rPr>
              <a:t>2020 Top 50 Survey opened</a:t>
            </a:r>
            <a:endParaRPr lang="en-US" sz="2000" dirty="0">
              <a:solidFill>
                <a:prstClr val="black"/>
              </a:solidFill>
              <a:latin typeface="Calibri"/>
              <a:ea typeface="+mn-ea"/>
              <a:cs typeface="+mn-cs"/>
            </a:endParaRPr>
          </a:p>
        </p:txBody>
      </p:sp>
      <p:sp>
        <p:nvSpPr>
          <p:cNvPr id="26" name="Rectangle 25">
            <a:extLst>
              <a:ext uri="{FF2B5EF4-FFF2-40B4-BE49-F238E27FC236}">
                <a16:creationId xmlns:a16="http://schemas.microsoft.com/office/drawing/2014/main" id="{F220E4D5-BFA8-4445-8AFE-6887490B239F}"/>
              </a:ext>
            </a:extLst>
          </p:cNvPr>
          <p:cNvSpPr/>
          <p:nvPr/>
        </p:nvSpPr>
        <p:spPr>
          <a:xfrm>
            <a:off x="876707" y="1465702"/>
            <a:ext cx="4281365" cy="523220"/>
          </a:xfrm>
          <a:prstGeom prst="rect">
            <a:avLst/>
          </a:prstGeom>
        </p:spPr>
        <p:txBody>
          <a:bodyPr wrap="none" lIns="0">
            <a:spAutoFit/>
          </a:bodyPr>
          <a:lstStyle/>
          <a:p>
            <a:pPr defTabSz="552755" fontAlgn="auto">
              <a:spcBef>
                <a:spcPts val="0"/>
              </a:spcBef>
              <a:spcAft>
                <a:spcPts val="0"/>
              </a:spcAft>
              <a:defRPr/>
            </a:pPr>
            <a:r>
              <a:rPr lang="en-US" b="1" dirty="0">
                <a:solidFill>
                  <a:srgbClr val="0077C0"/>
                </a:solidFill>
                <a:latin typeface="Alternate Gothic ATF" panose="020B0603040502040204" pitchFamily="34" charset="77"/>
                <a:ea typeface="+mn-ea"/>
                <a:cs typeface="+mn-cs"/>
              </a:rPr>
              <a:t>TOP 50 COMPANIES SURVEY</a:t>
            </a:r>
            <a:endParaRPr lang="en-US" dirty="0">
              <a:solidFill>
                <a:srgbClr val="0077C0"/>
              </a:solidFill>
              <a:latin typeface="Calibri"/>
              <a:ea typeface="+mn-ea"/>
              <a:cs typeface="+mn-cs"/>
            </a:endParaRPr>
          </a:p>
        </p:txBody>
      </p:sp>
      <p:sp>
        <p:nvSpPr>
          <p:cNvPr id="27" name="Rectangle 26">
            <a:extLst>
              <a:ext uri="{FF2B5EF4-FFF2-40B4-BE49-F238E27FC236}">
                <a16:creationId xmlns:a16="http://schemas.microsoft.com/office/drawing/2014/main" id="{B0345F3F-FA27-714D-BFD5-E776D8ACC80F}"/>
              </a:ext>
            </a:extLst>
          </p:cNvPr>
          <p:cNvSpPr/>
          <p:nvPr/>
        </p:nvSpPr>
        <p:spPr>
          <a:xfrm>
            <a:off x="838607" y="3513897"/>
            <a:ext cx="2410853" cy="523220"/>
          </a:xfrm>
          <a:prstGeom prst="rect">
            <a:avLst/>
          </a:prstGeom>
        </p:spPr>
        <p:txBody>
          <a:bodyPr wrap="none" lIns="0">
            <a:spAutoFit/>
          </a:bodyPr>
          <a:lstStyle/>
          <a:p>
            <a:pPr defTabSz="552755" fontAlgn="auto">
              <a:spcBef>
                <a:spcPts val="0"/>
              </a:spcBef>
              <a:spcAft>
                <a:spcPts val="0"/>
              </a:spcAft>
              <a:defRPr/>
            </a:pPr>
            <a:r>
              <a:rPr lang="en-US" b="1" dirty="0">
                <a:solidFill>
                  <a:srgbClr val="0077C0"/>
                </a:solidFill>
                <a:latin typeface="Alternate Gothic ATF" panose="020B0603040502040204" pitchFamily="34" charset="77"/>
                <a:ea typeface="+mn-ea"/>
                <a:cs typeface="+mn-cs"/>
              </a:rPr>
              <a:t>MARCH 3, 2020</a:t>
            </a:r>
            <a:endParaRPr lang="en-US" dirty="0">
              <a:solidFill>
                <a:srgbClr val="0077C0"/>
              </a:solidFill>
              <a:latin typeface="Calibri"/>
              <a:ea typeface="+mn-ea"/>
              <a:cs typeface="+mn-cs"/>
            </a:endParaRPr>
          </a:p>
        </p:txBody>
      </p:sp>
      <p:sp>
        <p:nvSpPr>
          <p:cNvPr id="33" name="Rectangle 32">
            <a:extLst>
              <a:ext uri="{FF2B5EF4-FFF2-40B4-BE49-F238E27FC236}">
                <a16:creationId xmlns:a16="http://schemas.microsoft.com/office/drawing/2014/main" id="{B8135C12-8E13-7A42-9F9F-ED562F934F65}"/>
              </a:ext>
            </a:extLst>
          </p:cNvPr>
          <p:cNvSpPr/>
          <p:nvPr/>
        </p:nvSpPr>
        <p:spPr>
          <a:xfrm>
            <a:off x="838607" y="4762380"/>
            <a:ext cx="1951368" cy="523220"/>
          </a:xfrm>
          <a:prstGeom prst="rect">
            <a:avLst/>
          </a:prstGeom>
        </p:spPr>
        <p:txBody>
          <a:bodyPr wrap="none" lIns="0">
            <a:spAutoFit/>
          </a:bodyPr>
          <a:lstStyle/>
          <a:p>
            <a:pPr defTabSz="552755" fontAlgn="auto">
              <a:spcBef>
                <a:spcPts val="0"/>
              </a:spcBef>
              <a:spcAft>
                <a:spcPts val="0"/>
              </a:spcAft>
              <a:defRPr/>
            </a:pPr>
            <a:r>
              <a:rPr lang="en-US" b="1" dirty="0">
                <a:solidFill>
                  <a:srgbClr val="0077C0"/>
                </a:solidFill>
                <a:latin typeface="Alternate Gothic ATF" panose="020B0603040502040204" pitchFamily="34" charset="77"/>
                <a:ea typeface="+mn-ea"/>
                <a:cs typeface="+mn-cs"/>
              </a:rPr>
              <a:t>MAY 5, 2020</a:t>
            </a:r>
            <a:endParaRPr lang="en-US" dirty="0">
              <a:solidFill>
                <a:srgbClr val="0077C0"/>
              </a:solidFill>
              <a:latin typeface="Calibri"/>
              <a:ea typeface="+mn-ea"/>
              <a:cs typeface="+mn-cs"/>
            </a:endParaRPr>
          </a:p>
        </p:txBody>
      </p:sp>
      <p:sp>
        <p:nvSpPr>
          <p:cNvPr id="35" name="Rectangle 34">
            <a:extLst>
              <a:ext uri="{FF2B5EF4-FFF2-40B4-BE49-F238E27FC236}">
                <a16:creationId xmlns:a16="http://schemas.microsoft.com/office/drawing/2014/main" id="{BB242D7C-A831-AF46-95C1-05026615FAE6}"/>
              </a:ext>
            </a:extLst>
          </p:cNvPr>
          <p:cNvSpPr/>
          <p:nvPr/>
        </p:nvSpPr>
        <p:spPr>
          <a:xfrm>
            <a:off x="838608" y="3963482"/>
            <a:ext cx="4827180" cy="307777"/>
          </a:xfrm>
          <a:prstGeom prst="rect">
            <a:avLst/>
          </a:prstGeom>
        </p:spPr>
        <p:txBody>
          <a:bodyPr wrap="square" lIns="0" tIns="0" rIns="0" bIns="0">
            <a:spAutoFit/>
          </a:bodyPr>
          <a:lstStyle/>
          <a:p>
            <a:pPr defTabSz="552755" fontAlgn="auto">
              <a:spcBef>
                <a:spcPts val="0"/>
              </a:spcBef>
              <a:spcAft>
                <a:spcPts val="0"/>
              </a:spcAft>
              <a:defRPr/>
            </a:pPr>
            <a:r>
              <a:rPr lang="en-US" sz="2000" dirty="0">
                <a:solidFill>
                  <a:prstClr val="black"/>
                </a:solidFill>
                <a:latin typeface="Benton Sans" panose="02000504020000020004" pitchFamily="2" charset="77"/>
                <a:ea typeface="+mn-ea"/>
                <a:cs typeface="+mn-cs"/>
              </a:rPr>
              <a:t>Survey closes</a:t>
            </a:r>
            <a:endParaRPr lang="en-US" sz="2000" dirty="0">
              <a:solidFill>
                <a:prstClr val="black"/>
              </a:solidFill>
              <a:latin typeface="Calibri"/>
              <a:ea typeface="+mn-ea"/>
              <a:cs typeface="+mn-cs"/>
            </a:endParaRPr>
          </a:p>
        </p:txBody>
      </p:sp>
      <p:sp>
        <p:nvSpPr>
          <p:cNvPr id="36" name="Rectangle 35">
            <a:extLst>
              <a:ext uri="{FF2B5EF4-FFF2-40B4-BE49-F238E27FC236}">
                <a16:creationId xmlns:a16="http://schemas.microsoft.com/office/drawing/2014/main" id="{506CD0D6-1B48-7F42-8F31-ECE0F8576531}"/>
              </a:ext>
            </a:extLst>
          </p:cNvPr>
          <p:cNvSpPr/>
          <p:nvPr/>
        </p:nvSpPr>
        <p:spPr>
          <a:xfrm>
            <a:off x="838608" y="5219078"/>
            <a:ext cx="4827180" cy="307777"/>
          </a:xfrm>
          <a:prstGeom prst="rect">
            <a:avLst/>
          </a:prstGeom>
        </p:spPr>
        <p:txBody>
          <a:bodyPr wrap="square" lIns="0" tIns="0" rIns="0" bIns="0">
            <a:spAutoFit/>
          </a:bodyPr>
          <a:lstStyle/>
          <a:p>
            <a:pPr defTabSz="552755" fontAlgn="auto">
              <a:spcBef>
                <a:spcPts val="0"/>
              </a:spcBef>
              <a:spcAft>
                <a:spcPts val="0"/>
              </a:spcAft>
              <a:defRPr/>
            </a:pPr>
            <a:r>
              <a:rPr lang="en-US" sz="2000" dirty="0">
                <a:solidFill>
                  <a:prstClr val="black"/>
                </a:solidFill>
                <a:latin typeface="Benton Sans" panose="02000504020000020004" pitchFamily="2" charset="77"/>
                <a:ea typeface="+mn-ea"/>
                <a:cs typeface="+mn-cs"/>
              </a:rPr>
              <a:t>Top 50 Companies for Diversity announced</a:t>
            </a:r>
            <a:endParaRPr lang="en-US" sz="2000" dirty="0">
              <a:solidFill>
                <a:prstClr val="black"/>
              </a:solidFill>
              <a:latin typeface="Calibri"/>
              <a:ea typeface="+mn-ea"/>
              <a:cs typeface="+mn-cs"/>
            </a:endParaRPr>
          </a:p>
        </p:txBody>
      </p:sp>
      <p:sp>
        <p:nvSpPr>
          <p:cNvPr id="2" name="Title 1">
            <a:extLst>
              <a:ext uri="{FF2B5EF4-FFF2-40B4-BE49-F238E27FC236}">
                <a16:creationId xmlns:a16="http://schemas.microsoft.com/office/drawing/2014/main" id="{07709E53-E00F-C944-B088-4421113DFB1F}"/>
              </a:ext>
            </a:extLst>
          </p:cNvPr>
          <p:cNvSpPr>
            <a:spLocks noGrp="1"/>
          </p:cNvSpPr>
          <p:nvPr>
            <p:ph type="title"/>
          </p:nvPr>
        </p:nvSpPr>
        <p:spPr/>
        <p:txBody>
          <a:bodyPr/>
          <a:lstStyle/>
          <a:p>
            <a:r>
              <a:rPr lang="en-US" dirty="0"/>
              <a:t>Key Dates</a:t>
            </a:r>
          </a:p>
        </p:txBody>
      </p:sp>
      <p:sp>
        <p:nvSpPr>
          <p:cNvPr id="5" name="Slide Number Placeholder 4">
            <a:extLst>
              <a:ext uri="{FF2B5EF4-FFF2-40B4-BE49-F238E27FC236}">
                <a16:creationId xmlns:a16="http://schemas.microsoft.com/office/drawing/2014/main" id="{02AF528C-4B56-4E64-8B53-C4948B0626FC}"/>
              </a:ext>
            </a:extLst>
          </p:cNvPr>
          <p:cNvSpPr>
            <a:spLocks noGrp="1"/>
          </p:cNvSpPr>
          <p:nvPr>
            <p:ph type="sldNum" sz="quarter" idx="4294967295"/>
          </p:nvPr>
        </p:nvSpPr>
        <p:spPr>
          <a:xfrm>
            <a:off x="5665788" y="10104438"/>
            <a:ext cx="3478212" cy="215900"/>
          </a:xfrm>
          <a:prstGeom prst="rect">
            <a:avLst/>
          </a:prstGeom>
        </p:spPr>
        <p:txBody>
          <a:bodyPr wrap="square" lIns="0" tIns="0" rIns="0" bIns="0">
            <a:spAutoFit/>
          </a:bodyPr>
          <a:lstStyle>
            <a:defPPr>
              <a:defRPr lang="en-US"/>
            </a:defPPr>
            <a:lvl1pPr marL="0" algn="r" defTabSz="914400" rtl="0" eaLnBrk="1" latinLnBrk="0" hangingPunct="1">
              <a:defRPr sz="1400" kern="1200">
                <a:solidFill>
                  <a:schemeClr val="tx1">
                    <a:tint val="75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15</a:t>
            </a:fld>
            <a:endParaRPr lang="en-US" dirty="0"/>
          </a:p>
        </p:txBody>
      </p:sp>
      <p:sp>
        <p:nvSpPr>
          <p:cNvPr id="23" name="Slide Number Placeholder 3">
            <a:extLst>
              <a:ext uri="{FF2B5EF4-FFF2-40B4-BE49-F238E27FC236}">
                <a16:creationId xmlns:a16="http://schemas.microsoft.com/office/drawing/2014/main" id="{C7A8652A-9CF2-FC42-85DF-AECF3C3D2C93}"/>
              </a:ext>
            </a:extLst>
          </p:cNvPr>
          <p:cNvSpPr txBox="1">
            <a:spLocks/>
          </p:cNvSpPr>
          <p:nvPr/>
        </p:nvSpPr>
        <p:spPr>
          <a:xfrm>
            <a:off x="8682038" y="0"/>
            <a:ext cx="461962" cy="476250"/>
          </a:xfrm>
          <a:prstGeom prst="rect">
            <a:avLst/>
          </a:prstGeo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a:lstStyle>
          <a:p>
            <a:pPr algn="r">
              <a:defRPr/>
            </a:pPr>
            <a:fld id="{7B928BDF-A5B8-4949-87C8-9764FA6A872F}" type="slidenum">
              <a:rPr lang="en-US" sz="1400" b="1" smtClean="0"/>
              <a:pPr algn="r">
                <a:defRPr/>
              </a:pPr>
              <a:t>15</a:t>
            </a:fld>
            <a:endParaRPr lang="en-US" sz="1400" b="1" dirty="0"/>
          </a:p>
        </p:txBody>
      </p:sp>
    </p:spTree>
    <p:extLst>
      <p:ext uri="{BB962C8B-B14F-4D97-AF65-F5344CB8AC3E}">
        <p14:creationId xmlns:p14="http://schemas.microsoft.com/office/powerpoint/2010/main" val="2928368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The Survey: Tips &amp; Best Practices </a:t>
            </a:r>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16</a:t>
            </a:fld>
            <a:endParaRPr lang="en-US" dirty="0"/>
          </a:p>
        </p:txBody>
      </p:sp>
      <p:sp>
        <p:nvSpPr>
          <p:cNvPr id="16" name="TextBox 15">
            <a:extLst>
              <a:ext uri="{FF2B5EF4-FFF2-40B4-BE49-F238E27FC236}">
                <a16:creationId xmlns:a16="http://schemas.microsoft.com/office/drawing/2014/main" id="{8C8EA50C-3111-094F-BFC9-1F931E1BF61D}"/>
              </a:ext>
            </a:extLst>
          </p:cNvPr>
          <p:cNvSpPr txBox="1"/>
          <p:nvPr/>
        </p:nvSpPr>
        <p:spPr>
          <a:xfrm>
            <a:off x="6092960" y="4476348"/>
            <a:ext cx="1836880" cy="578882"/>
          </a:xfrm>
          <a:prstGeom prst="wedgeRoundRectCallout">
            <a:avLst>
              <a:gd name="adj1" fmla="val -90702"/>
              <a:gd name="adj2" fmla="val 60434"/>
              <a:gd name="adj3" fmla="val 16667"/>
            </a:avLst>
          </a:prstGeom>
          <a:solidFill>
            <a:schemeClr val="bg1"/>
          </a:solidFill>
          <a:ln>
            <a:solidFill>
              <a:schemeClr val="tx1"/>
            </a:solidFill>
          </a:ln>
          <a:effectLst/>
        </p:spPr>
        <p:txBody>
          <a:bodyPr wrap="square" rtlCol="0">
            <a:spAutoFit/>
          </a:bodyPr>
          <a:lstStyle/>
          <a:p>
            <a:r>
              <a:rPr lang="en-US" sz="1400" dirty="0"/>
              <a:t>Track your survey completion progress </a:t>
            </a:r>
          </a:p>
        </p:txBody>
      </p:sp>
      <p:pic>
        <p:nvPicPr>
          <p:cNvPr id="5" name="Picture 4" descr="A screenshot of a social media post&#10;&#10;Description automatically generated">
            <a:extLst>
              <a:ext uri="{FF2B5EF4-FFF2-40B4-BE49-F238E27FC236}">
                <a16:creationId xmlns:a16="http://schemas.microsoft.com/office/drawing/2014/main" id="{A5F7AE45-1356-A64E-9959-E03CE02A186C}"/>
              </a:ext>
            </a:extLst>
          </p:cNvPr>
          <p:cNvPicPr>
            <a:picLocks noChangeAspect="1"/>
          </p:cNvPicPr>
          <p:nvPr/>
        </p:nvPicPr>
        <p:blipFill rotWithShape="1">
          <a:blip r:embed="rId2">
            <a:extLst>
              <a:ext uri="{28A0092B-C50C-407E-A947-70E740481C1C}">
                <a14:useLocalDpi xmlns:a14="http://schemas.microsoft.com/office/drawing/2010/main" val="0"/>
              </a:ext>
            </a:extLst>
          </a:blip>
          <a:srcRect l="2049" t="5111" r="-5321" b="23778"/>
          <a:stretch/>
        </p:blipFill>
        <p:spPr>
          <a:xfrm>
            <a:off x="177800" y="1703978"/>
            <a:ext cx="8966200" cy="4064000"/>
          </a:xfrm>
          <a:prstGeom prst="rect">
            <a:avLst/>
          </a:prstGeom>
        </p:spPr>
      </p:pic>
      <p:sp>
        <p:nvSpPr>
          <p:cNvPr id="6" name="Frame 5">
            <a:extLst>
              <a:ext uri="{FF2B5EF4-FFF2-40B4-BE49-F238E27FC236}">
                <a16:creationId xmlns:a16="http://schemas.microsoft.com/office/drawing/2014/main" id="{6A0DFC81-123E-B542-B663-AEC60662A9EE}"/>
              </a:ext>
            </a:extLst>
          </p:cNvPr>
          <p:cNvSpPr/>
          <p:nvPr/>
        </p:nvSpPr>
        <p:spPr bwMode="auto">
          <a:xfrm>
            <a:off x="1485900" y="2593266"/>
            <a:ext cx="5562600" cy="327734"/>
          </a:xfrm>
          <a:prstGeom prst="fram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689357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The Survey: Tips &amp; Best Practices </a:t>
            </a:r>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17</a:t>
            </a:fld>
            <a:endParaRPr lang="en-US" dirty="0"/>
          </a:p>
        </p:txBody>
      </p:sp>
      <p:pic>
        <p:nvPicPr>
          <p:cNvPr id="18" name="Picture 17" descr="A screenshot of a social media post&#10;&#10;Description automatically generated">
            <a:extLst>
              <a:ext uri="{FF2B5EF4-FFF2-40B4-BE49-F238E27FC236}">
                <a16:creationId xmlns:a16="http://schemas.microsoft.com/office/drawing/2014/main" id="{93A7E6B8-534A-DA4A-956D-135D649258CF}"/>
              </a:ext>
            </a:extLst>
          </p:cNvPr>
          <p:cNvPicPr>
            <a:picLocks noChangeAspect="1"/>
          </p:cNvPicPr>
          <p:nvPr/>
        </p:nvPicPr>
        <p:blipFill rotWithShape="1">
          <a:blip r:embed="rId2">
            <a:extLst>
              <a:ext uri="{28A0092B-C50C-407E-A947-70E740481C1C}">
                <a14:useLocalDpi xmlns:a14="http://schemas.microsoft.com/office/drawing/2010/main" val="0"/>
              </a:ext>
            </a:extLst>
          </a:blip>
          <a:srcRect l="33334" t="15601" r="5051" b="15334"/>
          <a:stretch/>
        </p:blipFill>
        <p:spPr>
          <a:xfrm>
            <a:off x="1264011" y="2078008"/>
            <a:ext cx="6293438" cy="3947160"/>
          </a:xfrm>
          <a:prstGeom prst="rect">
            <a:avLst/>
          </a:prstGeom>
        </p:spPr>
      </p:pic>
      <p:sp>
        <p:nvSpPr>
          <p:cNvPr id="10" name="TextBox 9">
            <a:extLst>
              <a:ext uri="{FF2B5EF4-FFF2-40B4-BE49-F238E27FC236}">
                <a16:creationId xmlns:a16="http://schemas.microsoft.com/office/drawing/2014/main" id="{2DB7E2D5-A030-D944-814F-88A1557C2E4A}"/>
              </a:ext>
            </a:extLst>
          </p:cNvPr>
          <p:cNvSpPr txBox="1"/>
          <p:nvPr/>
        </p:nvSpPr>
        <p:spPr>
          <a:xfrm>
            <a:off x="1363795" y="1252220"/>
            <a:ext cx="6416409" cy="817245"/>
          </a:xfrm>
          <a:prstGeom prst="wedgeRoundRectCallout">
            <a:avLst>
              <a:gd name="adj1" fmla="val -4917"/>
              <a:gd name="adj2" fmla="val 183271"/>
              <a:gd name="adj3" fmla="val 16667"/>
            </a:avLst>
          </a:prstGeom>
          <a:solidFill>
            <a:schemeClr val="bg1"/>
          </a:solidFill>
          <a:ln>
            <a:solidFill>
              <a:schemeClr val="tx1"/>
            </a:solidFill>
          </a:ln>
          <a:effectLst/>
        </p:spPr>
        <p:txBody>
          <a:bodyPr wrap="square" rtlCol="0">
            <a:spAutoFit/>
          </a:bodyPr>
          <a:lstStyle/>
          <a:p>
            <a:r>
              <a:rPr lang="en-US" sz="1400" dirty="0">
                <a:latin typeface="Calibri" panose="020F0502020204030204" pitchFamily="34" charset="0"/>
                <a:cs typeface="Calibri" panose="020F0502020204030204" pitchFamily="34" charset="0"/>
              </a:rPr>
              <a:t>Download a word copy of the complete survey and access a zip file of survey questions by section, verification letter template, NOD’s Disability Employment Tracker, data security policy, previous Top 50 lists and a glossary of terms</a:t>
            </a:r>
          </a:p>
        </p:txBody>
      </p:sp>
      <p:sp>
        <p:nvSpPr>
          <p:cNvPr id="12" name="TextBox 11">
            <a:extLst>
              <a:ext uri="{FF2B5EF4-FFF2-40B4-BE49-F238E27FC236}">
                <a16:creationId xmlns:a16="http://schemas.microsoft.com/office/drawing/2014/main" id="{FEAEDB9C-3009-494D-8EF7-20EEFABF2DC2}"/>
              </a:ext>
            </a:extLst>
          </p:cNvPr>
          <p:cNvSpPr txBox="1"/>
          <p:nvPr/>
        </p:nvSpPr>
        <p:spPr>
          <a:xfrm>
            <a:off x="985171" y="5337736"/>
            <a:ext cx="1678461" cy="817245"/>
          </a:xfrm>
          <a:prstGeom prst="wedgeRoundRectCallout">
            <a:avLst>
              <a:gd name="adj1" fmla="val 78669"/>
              <a:gd name="adj2" fmla="val -138734"/>
              <a:gd name="adj3" fmla="val 16667"/>
            </a:avLst>
          </a:prstGeom>
          <a:solidFill>
            <a:schemeClr val="bg1"/>
          </a:solidFill>
          <a:ln>
            <a:solidFill>
              <a:schemeClr val="tx1"/>
            </a:solidFill>
          </a:ln>
          <a:effectLst/>
        </p:spPr>
        <p:txBody>
          <a:bodyPr wrap="square" rtlCol="0">
            <a:spAutoFit/>
          </a:bodyPr>
          <a:lstStyle/>
          <a:p>
            <a:r>
              <a:rPr lang="en-US" sz="1400" dirty="0">
                <a:latin typeface="Calibri" panose="020F0502020204030204" pitchFamily="34" charset="0"/>
                <a:cs typeface="Calibri" panose="020F0502020204030204" pitchFamily="34" charset="0"/>
              </a:rPr>
              <a:t>Enter unique code assigned to your company</a:t>
            </a:r>
          </a:p>
        </p:txBody>
      </p:sp>
      <p:sp>
        <p:nvSpPr>
          <p:cNvPr id="16" name="TextBox 15">
            <a:extLst>
              <a:ext uri="{FF2B5EF4-FFF2-40B4-BE49-F238E27FC236}">
                <a16:creationId xmlns:a16="http://schemas.microsoft.com/office/drawing/2014/main" id="{8C8EA50C-3111-094F-BFC9-1F931E1BF61D}"/>
              </a:ext>
            </a:extLst>
          </p:cNvPr>
          <p:cNvSpPr txBox="1"/>
          <p:nvPr/>
        </p:nvSpPr>
        <p:spPr>
          <a:xfrm>
            <a:off x="6092960" y="4476348"/>
            <a:ext cx="1836880" cy="578882"/>
          </a:xfrm>
          <a:prstGeom prst="wedgeRoundRectCallout">
            <a:avLst>
              <a:gd name="adj1" fmla="val -90702"/>
              <a:gd name="adj2" fmla="val 60434"/>
              <a:gd name="adj3" fmla="val 16667"/>
            </a:avLst>
          </a:prstGeom>
          <a:solidFill>
            <a:schemeClr val="bg1"/>
          </a:solidFill>
          <a:ln>
            <a:solidFill>
              <a:schemeClr val="tx1"/>
            </a:solidFill>
          </a:ln>
          <a:effectLst/>
        </p:spPr>
        <p:txBody>
          <a:bodyPr wrap="square" rtlCol="0">
            <a:spAutoFit/>
          </a:bodyPr>
          <a:lstStyle/>
          <a:p>
            <a:r>
              <a:rPr lang="en-US" sz="1400" dirty="0">
                <a:latin typeface="Calibri" panose="020F0502020204030204" pitchFamily="34" charset="0"/>
                <a:cs typeface="Calibri" panose="020F0502020204030204" pitchFamily="34" charset="0"/>
              </a:rPr>
              <a:t>Track your survey completion progress </a:t>
            </a:r>
          </a:p>
        </p:txBody>
      </p:sp>
      <p:sp>
        <p:nvSpPr>
          <p:cNvPr id="19" name="Frame 18">
            <a:extLst>
              <a:ext uri="{FF2B5EF4-FFF2-40B4-BE49-F238E27FC236}">
                <a16:creationId xmlns:a16="http://schemas.microsoft.com/office/drawing/2014/main" id="{202EA87E-F787-264B-8708-F98EB7D34FBC}"/>
              </a:ext>
            </a:extLst>
          </p:cNvPr>
          <p:cNvSpPr/>
          <p:nvPr/>
        </p:nvSpPr>
        <p:spPr bwMode="auto">
          <a:xfrm>
            <a:off x="1419880" y="3358460"/>
            <a:ext cx="5981700" cy="292100"/>
          </a:xfrm>
          <a:prstGeom prst="fram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p:txBody>
      </p:sp>
      <p:sp>
        <p:nvSpPr>
          <p:cNvPr id="20" name="Frame 19">
            <a:extLst>
              <a:ext uri="{FF2B5EF4-FFF2-40B4-BE49-F238E27FC236}">
                <a16:creationId xmlns:a16="http://schemas.microsoft.com/office/drawing/2014/main" id="{D1DBFB59-CC3E-8741-A164-1CC7A3248B44}"/>
              </a:ext>
            </a:extLst>
          </p:cNvPr>
          <p:cNvSpPr/>
          <p:nvPr/>
        </p:nvSpPr>
        <p:spPr bwMode="auto">
          <a:xfrm>
            <a:off x="1419880" y="4399714"/>
            <a:ext cx="3468041" cy="292100"/>
          </a:xfrm>
          <a:prstGeom prst="fram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p:txBody>
      </p:sp>
      <p:sp>
        <p:nvSpPr>
          <p:cNvPr id="21" name="Frame 20">
            <a:extLst>
              <a:ext uri="{FF2B5EF4-FFF2-40B4-BE49-F238E27FC236}">
                <a16:creationId xmlns:a16="http://schemas.microsoft.com/office/drawing/2014/main" id="{0AFA5B79-E01F-0643-A4BF-C2570E138B80}"/>
              </a:ext>
            </a:extLst>
          </p:cNvPr>
          <p:cNvSpPr/>
          <p:nvPr/>
        </p:nvSpPr>
        <p:spPr bwMode="auto">
          <a:xfrm>
            <a:off x="3365500" y="4943712"/>
            <a:ext cx="1981200" cy="406724"/>
          </a:xfrm>
          <a:prstGeom prst="fram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29040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The Survey: Tips &amp; Best Practices </a:t>
            </a:r>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18</a:t>
            </a:fld>
            <a:endParaRPr lang="en-US" dirty="0"/>
          </a:p>
        </p:txBody>
      </p:sp>
      <p:graphicFrame>
        <p:nvGraphicFramePr>
          <p:cNvPr id="5" name="Content Placeholder 4">
            <a:extLst>
              <a:ext uri="{FF2B5EF4-FFF2-40B4-BE49-F238E27FC236}">
                <a16:creationId xmlns:a16="http://schemas.microsoft.com/office/drawing/2014/main" id="{561DB511-78B4-0245-9B78-C4F4892A2E46}"/>
              </a:ext>
            </a:extLst>
          </p:cNvPr>
          <p:cNvGraphicFramePr>
            <a:graphicFrameLocks noGrp="1"/>
          </p:cNvGraphicFramePr>
          <p:nvPr>
            <p:ph idx="1"/>
            <p:extLst>
              <p:ext uri="{D42A27DB-BD31-4B8C-83A1-F6EECF244321}">
                <p14:modId xmlns:p14="http://schemas.microsoft.com/office/powerpoint/2010/main" val="476269531"/>
              </p:ext>
            </p:extLst>
          </p:nvPr>
        </p:nvGraphicFramePr>
        <p:xfrm>
          <a:off x="554018" y="1907828"/>
          <a:ext cx="7978776" cy="3852933"/>
        </p:xfrm>
        <a:graphic>
          <a:graphicData uri="http://schemas.openxmlformats.org/drawingml/2006/table">
            <a:tbl>
              <a:tblPr firstRow="1" bandRow="1">
                <a:tableStyleId>{85BE263C-DBD7-4A20-BB59-AAB30ACAA65A}</a:tableStyleId>
              </a:tblPr>
              <a:tblGrid>
                <a:gridCol w="2466350">
                  <a:extLst>
                    <a:ext uri="{9D8B030D-6E8A-4147-A177-3AD203B41FA5}">
                      <a16:colId xmlns:a16="http://schemas.microsoft.com/office/drawing/2014/main" val="1796965106"/>
                    </a:ext>
                  </a:extLst>
                </a:gridCol>
                <a:gridCol w="5512426">
                  <a:extLst>
                    <a:ext uri="{9D8B030D-6E8A-4147-A177-3AD203B41FA5}">
                      <a16:colId xmlns:a16="http://schemas.microsoft.com/office/drawing/2014/main" val="4294495637"/>
                    </a:ext>
                  </a:extLst>
                </a:gridCol>
              </a:tblGrid>
              <a:tr h="342265">
                <a:tc>
                  <a:txBody>
                    <a:bodyPr/>
                    <a:lstStyle/>
                    <a:p>
                      <a:r>
                        <a:rPr lang="en-US" dirty="0"/>
                        <a:t>Timeline</a:t>
                      </a:r>
                    </a:p>
                  </a:txBody>
                  <a:tcPr>
                    <a:solidFill>
                      <a:srgbClr val="0077C0"/>
                    </a:solidFill>
                  </a:tcPr>
                </a:tc>
                <a:tc>
                  <a:txBody>
                    <a:bodyPr/>
                    <a:lstStyle/>
                    <a:p>
                      <a:r>
                        <a:rPr lang="en-US" dirty="0"/>
                        <a:t>Key Tasks</a:t>
                      </a:r>
                    </a:p>
                  </a:txBody>
                  <a:tcPr>
                    <a:solidFill>
                      <a:srgbClr val="0077C0"/>
                    </a:solidFill>
                  </a:tcPr>
                </a:tc>
                <a:extLst>
                  <a:ext uri="{0D108BD9-81ED-4DB2-BD59-A6C34878D82A}">
                    <a16:rowId xmlns:a16="http://schemas.microsoft.com/office/drawing/2014/main" val="1318863327"/>
                  </a:ext>
                </a:extLst>
              </a:tr>
              <a:tr h="7051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September - November</a:t>
                      </a:r>
                    </a:p>
                  </a:txBody>
                  <a:tcPr anchor="ctr"/>
                </a:tc>
                <a:tc>
                  <a:txBody>
                    <a:bodyPr/>
                    <a:lstStyle/>
                    <a:p>
                      <a:r>
                        <a:rPr lang="en-US" sz="1600" dirty="0"/>
                        <a:t>Kickoff emails or meetings to let departments know what is needed, remember to include your legal department. </a:t>
                      </a:r>
                    </a:p>
                  </a:txBody>
                  <a:tcPr anchor="ctr"/>
                </a:tc>
                <a:extLst>
                  <a:ext uri="{0D108BD9-81ED-4DB2-BD59-A6C34878D82A}">
                    <a16:rowId xmlns:a16="http://schemas.microsoft.com/office/drawing/2014/main" val="2818798318"/>
                  </a:ext>
                </a:extLst>
              </a:tr>
              <a:tr h="463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December - January</a:t>
                      </a:r>
                    </a:p>
                  </a:txBody>
                  <a:tcPr anchor="ctr"/>
                </a:tc>
                <a:tc>
                  <a:txBody>
                    <a:bodyPr/>
                    <a:lstStyle/>
                    <a:p>
                      <a:r>
                        <a:rPr lang="en-US" sz="1600" dirty="0"/>
                        <a:t>Data requests – sent to HR, supplier diversity, philanthropy, etc. </a:t>
                      </a:r>
                    </a:p>
                  </a:txBody>
                  <a:tcPr anchor="ctr"/>
                </a:tc>
                <a:extLst>
                  <a:ext uri="{0D108BD9-81ED-4DB2-BD59-A6C34878D82A}">
                    <a16:rowId xmlns:a16="http://schemas.microsoft.com/office/drawing/2014/main" val="2491527264"/>
                  </a:ext>
                </a:extLst>
              </a:tr>
              <a:tr h="463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Typically by end of January</a:t>
                      </a:r>
                    </a:p>
                  </a:txBody>
                  <a:tcPr anchor="ctr"/>
                </a:tc>
                <a:tc>
                  <a:txBody>
                    <a:bodyPr/>
                    <a:lstStyle/>
                    <a:p>
                      <a:r>
                        <a:rPr lang="en-US" sz="1600" dirty="0"/>
                        <a:t>Data collection completion </a:t>
                      </a:r>
                    </a:p>
                  </a:txBody>
                  <a:tcPr anchor="ctr"/>
                </a:tc>
                <a:extLst>
                  <a:ext uri="{0D108BD9-81ED-4DB2-BD59-A6C34878D82A}">
                    <a16:rowId xmlns:a16="http://schemas.microsoft.com/office/drawing/2014/main" val="220876602"/>
                  </a:ext>
                </a:extLst>
              </a:tr>
              <a:tr h="463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1</a:t>
                      </a:r>
                      <a:r>
                        <a:rPr lang="en-US" sz="1600" baseline="30000" dirty="0"/>
                        <a:t>st</a:t>
                      </a:r>
                      <a:r>
                        <a:rPr lang="en-US" sz="1600" dirty="0"/>
                        <a:t> week of February</a:t>
                      </a:r>
                    </a:p>
                  </a:txBody>
                  <a:tcPr anchor="ctr"/>
                </a:tc>
                <a:tc>
                  <a:txBody>
                    <a:bodyPr/>
                    <a:lstStyle/>
                    <a:p>
                      <a:r>
                        <a:rPr lang="en-US" sz="1600" dirty="0"/>
                        <a:t>Finalize survey responses </a:t>
                      </a:r>
                    </a:p>
                  </a:txBody>
                  <a:tcPr anchor="ctr"/>
                </a:tc>
                <a:extLst>
                  <a:ext uri="{0D108BD9-81ED-4DB2-BD59-A6C34878D82A}">
                    <a16:rowId xmlns:a16="http://schemas.microsoft.com/office/drawing/2014/main" val="594969014"/>
                  </a:ext>
                </a:extLst>
              </a:tr>
              <a:tr h="463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2</a:t>
                      </a:r>
                      <a:r>
                        <a:rPr lang="en-US" sz="1600" baseline="30000" dirty="0"/>
                        <a:t>nd</a:t>
                      </a:r>
                      <a:r>
                        <a:rPr lang="en-US" sz="1600" dirty="0"/>
                        <a:t> week of February</a:t>
                      </a:r>
                    </a:p>
                  </a:txBody>
                  <a:tcPr anchor="ctr"/>
                </a:tc>
                <a:tc>
                  <a:txBody>
                    <a:bodyPr/>
                    <a:lstStyle/>
                    <a:p>
                      <a:r>
                        <a:rPr lang="en-US" sz="1600" dirty="0"/>
                        <a:t>Legal/Compliance Department Review </a:t>
                      </a:r>
                    </a:p>
                  </a:txBody>
                  <a:tcPr anchor="ctr"/>
                </a:tc>
                <a:extLst>
                  <a:ext uri="{0D108BD9-81ED-4DB2-BD59-A6C34878D82A}">
                    <a16:rowId xmlns:a16="http://schemas.microsoft.com/office/drawing/2014/main" val="128166199"/>
                  </a:ext>
                </a:extLst>
              </a:tr>
              <a:tr h="463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3</a:t>
                      </a:r>
                      <a:r>
                        <a:rPr lang="en-US" sz="1600" baseline="30000" dirty="0"/>
                        <a:t>rd</a:t>
                      </a:r>
                      <a:r>
                        <a:rPr lang="en-US" sz="1600" dirty="0"/>
                        <a:t> week of February</a:t>
                      </a:r>
                    </a:p>
                  </a:txBody>
                  <a:tcPr anchor="ctr"/>
                </a:tc>
                <a:tc>
                  <a:txBody>
                    <a:bodyPr/>
                    <a:lstStyle/>
                    <a:p>
                      <a:r>
                        <a:rPr lang="en-US" sz="1600" dirty="0"/>
                        <a:t>CEO, CHRO or other corporate officer signs off on submission</a:t>
                      </a:r>
                    </a:p>
                  </a:txBody>
                  <a:tcPr anchor="ctr"/>
                </a:tc>
                <a:extLst>
                  <a:ext uri="{0D108BD9-81ED-4DB2-BD59-A6C34878D82A}">
                    <a16:rowId xmlns:a16="http://schemas.microsoft.com/office/drawing/2014/main" val="1544208827"/>
                  </a:ext>
                </a:extLst>
              </a:tr>
              <a:tr h="463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By March 3, 2020</a:t>
                      </a:r>
                    </a:p>
                  </a:txBody>
                  <a:tcPr anchor="ctr"/>
                </a:tc>
                <a:tc>
                  <a:txBody>
                    <a:bodyPr/>
                    <a:lstStyle/>
                    <a:p>
                      <a:r>
                        <a:rPr lang="en-US" sz="1600" dirty="0"/>
                        <a:t>Submit completed survey</a:t>
                      </a:r>
                    </a:p>
                  </a:txBody>
                  <a:tcPr anchor="ctr"/>
                </a:tc>
                <a:extLst>
                  <a:ext uri="{0D108BD9-81ED-4DB2-BD59-A6C34878D82A}">
                    <a16:rowId xmlns:a16="http://schemas.microsoft.com/office/drawing/2014/main" val="3151819695"/>
                  </a:ext>
                </a:extLst>
              </a:tr>
            </a:tbl>
          </a:graphicData>
        </a:graphic>
      </p:graphicFrame>
      <p:sp>
        <p:nvSpPr>
          <p:cNvPr id="3" name="TextBox 2">
            <a:extLst>
              <a:ext uri="{FF2B5EF4-FFF2-40B4-BE49-F238E27FC236}">
                <a16:creationId xmlns:a16="http://schemas.microsoft.com/office/drawing/2014/main" id="{9DF53B9C-92E7-1345-8D49-C43034E72E7C}"/>
              </a:ext>
            </a:extLst>
          </p:cNvPr>
          <p:cNvSpPr txBox="1"/>
          <p:nvPr/>
        </p:nvSpPr>
        <p:spPr>
          <a:xfrm>
            <a:off x="741660" y="1378848"/>
            <a:ext cx="8128020"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There are several events and milestones companies tell us happen internally:</a:t>
            </a:r>
          </a:p>
        </p:txBody>
      </p:sp>
    </p:spTree>
    <p:extLst>
      <p:ext uri="{BB962C8B-B14F-4D97-AF65-F5344CB8AC3E}">
        <p14:creationId xmlns:p14="http://schemas.microsoft.com/office/powerpoint/2010/main" val="1312458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3CB6C-C6CD-8941-9365-99A742E001AD}"/>
              </a:ext>
            </a:extLst>
          </p:cNvPr>
          <p:cNvSpPr>
            <a:spLocks noGrp="1"/>
          </p:cNvSpPr>
          <p:nvPr>
            <p:ph type="title"/>
          </p:nvPr>
        </p:nvSpPr>
        <p:spPr/>
        <p:txBody>
          <a:bodyPr/>
          <a:lstStyle/>
          <a:p>
            <a:r>
              <a:rPr lang="en-US" dirty="0"/>
              <a:t>Sample Report Card</a:t>
            </a:r>
          </a:p>
        </p:txBody>
      </p:sp>
      <p:sp>
        <p:nvSpPr>
          <p:cNvPr id="4" name="Slide Number Placeholder 3">
            <a:extLst>
              <a:ext uri="{FF2B5EF4-FFF2-40B4-BE49-F238E27FC236}">
                <a16:creationId xmlns:a16="http://schemas.microsoft.com/office/drawing/2014/main" id="{29CFA95D-64A7-C84D-94AF-12BFA4116B8F}"/>
              </a:ext>
            </a:extLst>
          </p:cNvPr>
          <p:cNvSpPr>
            <a:spLocks noGrp="1"/>
          </p:cNvSpPr>
          <p:nvPr>
            <p:ph type="sldNum" sz="quarter" idx="10"/>
          </p:nvPr>
        </p:nvSpPr>
        <p:spPr/>
        <p:txBody>
          <a:bodyPr/>
          <a:lstStyle/>
          <a:p>
            <a:pPr>
              <a:defRPr/>
            </a:pPr>
            <a:fld id="{7B928BDF-A5B8-4949-87C8-9764FA6A872F}" type="slidenum">
              <a:rPr lang="en-US" smtClean="0"/>
              <a:pPr>
                <a:defRPr/>
              </a:pPr>
              <a:t>19</a:t>
            </a:fld>
            <a:endParaRPr lang="en-US" dirty="0"/>
          </a:p>
        </p:txBody>
      </p:sp>
      <p:pic>
        <p:nvPicPr>
          <p:cNvPr id="5" name="Picture 4">
            <a:extLst>
              <a:ext uri="{FF2B5EF4-FFF2-40B4-BE49-F238E27FC236}">
                <a16:creationId xmlns:a16="http://schemas.microsoft.com/office/drawing/2014/main" id="{C3E99CAF-5358-5842-8633-62FCA2BE0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51" y="1188720"/>
            <a:ext cx="7667897" cy="5420965"/>
          </a:xfrm>
          <a:prstGeom prst="rect">
            <a:avLst/>
          </a:prstGeom>
        </p:spPr>
      </p:pic>
    </p:spTree>
    <p:extLst>
      <p:ext uri="{BB962C8B-B14F-4D97-AF65-F5344CB8AC3E}">
        <p14:creationId xmlns:p14="http://schemas.microsoft.com/office/powerpoint/2010/main" val="2109438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Resources</a:t>
            </a:r>
          </a:p>
        </p:txBody>
      </p:sp>
      <p:sp>
        <p:nvSpPr>
          <p:cNvPr id="3" name="Content Placeholder 2"/>
          <p:cNvSpPr>
            <a:spLocks noGrp="1"/>
          </p:cNvSpPr>
          <p:nvPr>
            <p:ph idx="1"/>
          </p:nvPr>
        </p:nvSpPr>
        <p:spPr/>
        <p:txBody>
          <a:bodyPr/>
          <a:lstStyle/>
          <a:p>
            <a:r>
              <a:rPr lang="en-US" sz="2000" dirty="0"/>
              <a:t>For technical assistance (can’t see slides, can’t hear, etc.), please use the text chat box in the bottom righthand corner of your screen.</a:t>
            </a:r>
          </a:p>
          <a:p>
            <a:r>
              <a:rPr lang="en-US" sz="2000" dirty="0"/>
              <a:t>For non-technical issues, contact Customer Service at 973-494-0506.</a:t>
            </a:r>
          </a:p>
          <a:p>
            <a:r>
              <a:rPr lang="en-US" sz="2000" dirty="0"/>
              <a:t>You may submit your questions via the web by using the text chat box in the bottom righthand corner of your screen.</a:t>
            </a:r>
          </a:p>
          <a:p>
            <a:r>
              <a:rPr lang="en-US" sz="2000" dirty="0"/>
              <a:t>A link to download this presentation will be sent to you within 72 hours. If you do not receive it, contact </a:t>
            </a:r>
            <a:r>
              <a:rPr lang="en-US" sz="2000" dirty="0">
                <a:hlinkClick r:id="rId2"/>
              </a:rPr>
              <a:t>customerservice@diversityinc.com</a:t>
            </a:r>
            <a:r>
              <a:rPr lang="en-US" sz="2000" dirty="0"/>
              <a:t>.</a:t>
            </a:r>
          </a:p>
          <a:p>
            <a:r>
              <a:rPr lang="en-US" sz="2000" dirty="0"/>
              <a:t>For questions on data security and privacy, click </a:t>
            </a:r>
            <a:r>
              <a:rPr lang="en-US" sz="2000" dirty="0">
                <a:hlinkClick r:id="rId3"/>
              </a:rPr>
              <a:t>here</a:t>
            </a:r>
            <a:r>
              <a:rPr lang="en-US" sz="2000" dirty="0"/>
              <a:t>.</a:t>
            </a:r>
          </a:p>
          <a:p>
            <a:r>
              <a:rPr lang="en-US" sz="2000" dirty="0"/>
              <a:t>For information on survey methodology, click </a:t>
            </a:r>
            <a:r>
              <a:rPr lang="en-US" sz="2000" dirty="0">
                <a:hlinkClick r:id="rId4"/>
              </a:rPr>
              <a:t>here</a:t>
            </a:r>
            <a:r>
              <a:rPr lang="en-US" sz="2000" dirty="0"/>
              <a:t>.</a:t>
            </a:r>
          </a:p>
          <a:p>
            <a:r>
              <a:rPr lang="en-US" sz="2000" dirty="0"/>
              <a:t>For all DiversityInc Top 50 lists since 2001, click </a:t>
            </a:r>
            <a:r>
              <a:rPr lang="en-US" sz="2000" dirty="0">
                <a:hlinkClick r:id="rId5"/>
              </a:rPr>
              <a:t>here</a:t>
            </a:r>
            <a:r>
              <a:rPr lang="en-US" sz="2000" dirty="0"/>
              <a:t>.</a:t>
            </a:r>
          </a:p>
          <a:p>
            <a:pPr marL="169862" indent="0">
              <a:buNone/>
            </a:pPr>
            <a:endParaRPr lang="en-US" sz="2000" dirty="0"/>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2</a:t>
            </a:fld>
            <a:endParaRPr lang="en-US" dirty="0"/>
          </a:p>
        </p:txBody>
      </p:sp>
    </p:spTree>
    <p:extLst>
      <p:ext uri="{BB962C8B-B14F-4D97-AF65-F5344CB8AC3E}">
        <p14:creationId xmlns:p14="http://schemas.microsoft.com/office/powerpoint/2010/main" val="1018134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978A89CD-54CF-6048-8024-4331D637C92B}"/>
              </a:ext>
            </a:extLst>
          </p:cNvPr>
          <p:cNvSpPr/>
          <p:nvPr/>
        </p:nvSpPr>
        <p:spPr>
          <a:xfrm>
            <a:off x="879579" y="577996"/>
            <a:ext cx="7394687" cy="4744126"/>
          </a:xfrm>
          <a:prstGeom prst="rect">
            <a:avLst/>
          </a:prstGeom>
          <a:blipFill>
            <a:blip r:embed="rId2" cstate="print"/>
            <a:stretch>
              <a:fillRect/>
            </a:stretch>
          </a:blipFill>
        </p:spPr>
        <p:txBody>
          <a:bodyPr wrap="square" lIns="0" tIns="0" rIns="0" bIns="0" rtlCol="0"/>
          <a:lstStyle/>
          <a:p>
            <a:endParaRPr dirty="0"/>
          </a:p>
        </p:txBody>
      </p:sp>
      <p:sp>
        <p:nvSpPr>
          <p:cNvPr id="3" name="TextBox 2"/>
          <p:cNvSpPr txBox="1"/>
          <p:nvPr/>
        </p:nvSpPr>
        <p:spPr>
          <a:xfrm>
            <a:off x="6440800" y="1751118"/>
            <a:ext cx="1987644" cy="1055608"/>
          </a:xfrm>
          <a:prstGeom prst="wedgeRoundRectCallout">
            <a:avLst>
              <a:gd name="adj1" fmla="val -175419"/>
              <a:gd name="adj2" fmla="val -57849"/>
              <a:gd name="adj3" fmla="val 16667"/>
            </a:avLst>
          </a:prstGeom>
          <a:solidFill>
            <a:schemeClr val="bg1"/>
          </a:solidFill>
          <a:ln>
            <a:solidFill>
              <a:schemeClr val="tx1"/>
            </a:solidFill>
          </a:ln>
          <a:effectLst/>
        </p:spPr>
        <p:txBody>
          <a:bodyPr wrap="square" rtlCol="0">
            <a:spAutoFit/>
          </a:bodyPr>
          <a:lstStyle/>
          <a:p>
            <a:r>
              <a:rPr lang="en-US" sz="1400" dirty="0">
                <a:latin typeface="Calibri" panose="020F0502020204030204" pitchFamily="34" charset="0"/>
                <a:cs typeface="Calibri" panose="020F0502020204030204" pitchFamily="34" charset="0"/>
              </a:rPr>
              <a:t>Descriptor identifies what survey items are included in the scoring and analysis</a:t>
            </a:r>
          </a:p>
        </p:txBody>
      </p:sp>
      <p:sp>
        <p:nvSpPr>
          <p:cNvPr id="4" name="TextBox 3"/>
          <p:cNvSpPr txBox="1"/>
          <p:nvPr/>
        </p:nvSpPr>
        <p:spPr>
          <a:xfrm>
            <a:off x="1785271" y="5083736"/>
            <a:ext cx="1678461" cy="1055608"/>
          </a:xfrm>
          <a:prstGeom prst="wedgeRoundRectCallout">
            <a:avLst>
              <a:gd name="adj1" fmla="val 44620"/>
              <a:gd name="adj2" fmla="val -143296"/>
              <a:gd name="adj3" fmla="val 16667"/>
            </a:avLst>
          </a:prstGeom>
          <a:solidFill>
            <a:schemeClr val="bg1"/>
          </a:solidFill>
          <a:ln>
            <a:solidFill>
              <a:schemeClr val="tx1"/>
            </a:solidFill>
          </a:ln>
          <a:effectLst/>
        </p:spPr>
        <p:txBody>
          <a:bodyPr wrap="square" rtlCol="0">
            <a:spAutoFit/>
          </a:bodyPr>
          <a:lstStyle/>
          <a:p>
            <a:r>
              <a:rPr lang="en-US" sz="1400" dirty="0">
                <a:latin typeface="Calibri" panose="020F0502020204030204" pitchFamily="34" charset="0"/>
                <a:cs typeface="Calibri" panose="020F0502020204030204" pitchFamily="34" charset="0"/>
              </a:rPr>
              <a:t>Composite scores range from 0 (worst) to 100 (best)</a:t>
            </a:r>
          </a:p>
        </p:txBody>
      </p:sp>
      <p:sp>
        <p:nvSpPr>
          <p:cNvPr id="5" name="TextBox 4"/>
          <p:cNvSpPr txBox="1"/>
          <p:nvPr/>
        </p:nvSpPr>
        <p:spPr>
          <a:xfrm>
            <a:off x="6272448" y="3979848"/>
            <a:ext cx="2155996" cy="1293971"/>
          </a:xfrm>
          <a:prstGeom prst="wedgeRoundRectCallout">
            <a:avLst>
              <a:gd name="adj1" fmla="val -118694"/>
              <a:gd name="adj2" fmla="val -115102"/>
              <a:gd name="adj3" fmla="val 16667"/>
            </a:avLst>
          </a:prstGeom>
          <a:solidFill>
            <a:schemeClr val="bg1"/>
          </a:solidFill>
          <a:ln>
            <a:solidFill>
              <a:schemeClr val="tx1"/>
            </a:solidFill>
          </a:ln>
          <a:effectLst/>
        </p:spPr>
        <p:txBody>
          <a:bodyPr wrap="square" rtlCol="0">
            <a:spAutoFit/>
          </a:bodyPr>
          <a:lstStyle/>
          <a:p>
            <a:r>
              <a:rPr lang="en-US" sz="1400" dirty="0">
                <a:latin typeface="Calibri" panose="020F0502020204030204" pitchFamily="34" charset="0"/>
                <a:cs typeface="Calibri" panose="020F0502020204030204" pitchFamily="34" charset="0"/>
              </a:rPr>
              <a:t>The dots represent the category mean composite score for the Top 10*, Top 50* and all participating companies </a:t>
            </a:r>
          </a:p>
        </p:txBody>
      </p:sp>
      <p:sp>
        <p:nvSpPr>
          <p:cNvPr id="12" name="object 4">
            <a:extLst>
              <a:ext uri="{FF2B5EF4-FFF2-40B4-BE49-F238E27FC236}">
                <a16:creationId xmlns:a16="http://schemas.microsoft.com/office/drawing/2014/main" id="{4FA08F27-B874-354A-8DCF-D8337E87AC97}"/>
              </a:ext>
            </a:extLst>
          </p:cNvPr>
          <p:cNvSpPr/>
          <p:nvPr/>
        </p:nvSpPr>
        <p:spPr>
          <a:xfrm>
            <a:off x="4528434" y="3347590"/>
            <a:ext cx="104139" cy="104139"/>
          </a:xfrm>
          <a:custGeom>
            <a:avLst/>
            <a:gdLst/>
            <a:ahLst/>
            <a:cxnLst/>
            <a:rect l="l" t="t" r="r" b="b"/>
            <a:pathLst>
              <a:path w="104139" h="104139">
                <a:moveTo>
                  <a:pt x="0" y="0"/>
                </a:moveTo>
                <a:lnTo>
                  <a:pt x="103657" y="0"/>
                </a:lnTo>
                <a:lnTo>
                  <a:pt x="103657" y="103657"/>
                </a:lnTo>
                <a:lnTo>
                  <a:pt x="0" y="103657"/>
                </a:lnTo>
                <a:lnTo>
                  <a:pt x="0" y="0"/>
                </a:lnTo>
                <a:close/>
              </a:path>
            </a:pathLst>
          </a:custGeom>
          <a:solidFill>
            <a:srgbClr val="000000"/>
          </a:solidFill>
        </p:spPr>
        <p:txBody>
          <a:bodyPr wrap="square" lIns="0" tIns="0" rIns="0" bIns="0" rtlCol="0"/>
          <a:lstStyle/>
          <a:p>
            <a:pPr algn="ctr"/>
            <a:endParaRPr dirty="0">
              <a:latin typeface="+mn-lt"/>
            </a:endParaRPr>
          </a:p>
        </p:txBody>
      </p:sp>
      <p:sp>
        <p:nvSpPr>
          <p:cNvPr id="13" name="object 5">
            <a:extLst>
              <a:ext uri="{FF2B5EF4-FFF2-40B4-BE49-F238E27FC236}">
                <a16:creationId xmlns:a16="http://schemas.microsoft.com/office/drawing/2014/main" id="{C4FE2437-42C4-4C41-97F6-0326ADAD39FB}"/>
              </a:ext>
            </a:extLst>
          </p:cNvPr>
          <p:cNvSpPr txBox="1"/>
          <p:nvPr/>
        </p:nvSpPr>
        <p:spPr>
          <a:xfrm>
            <a:off x="3901392" y="3455823"/>
            <a:ext cx="1341755" cy="206467"/>
          </a:xfrm>
          <a:prstGeom prst="rect">
            <a:avLst/>
          </a:prstGeom>
        </p:spPr>
        <p:txBody>
          <a:bodyPr vert="horz" wrap="square" lIns="0" tIns="13970" rIns="0" bIns="0" rtlCol="0">
            <a:spAutoFit/>
          </a:bodyPr>
          <a:lstStyle/>
          <a:p>
            <a:pPr marL="12700" algn="ctr">
              <a:lnSpc>
                <a:spcPct val="100000"/>
              </a:lnSpc>
              <a:spcBef>
                <a:spcPts val="110"/>
              </a:spcBef>
            </a:pPr>
            <a:r>
              <a:rPr lang="en-US" sz="1250" b="1" spc="5" dirty="0">
                <a:latin typeface="+mn-lt"/>
                <a:cs typeface="Arial"/>
              </a:rPr>
              <a:t>Company A</a:t>
            </a:r>
            <a:endParaRPr sz="1250" dirty="0">
              <a:latin typeface="+mn-lt"/>
              <a:cs typeface="Arial"/>
            </a:endParaRPr>
          </a:p>
        </p:txBody>
      </p:sp>
      <p:sp>
        <p:nvSpPr>
          <p:cNvPr id="14" name="TextBox 13">
            <a:extLst>
              <a:ext uri="{FF2B5EF4-FFF2-40B4-BE49-F238E27FC236}">
                <a16:creationId xmlns:a16="http://schemas.microsoft.com/office/drawing/2014/main" id="{5DD7EA37-4AEB-E346-8F20-34752F4E7CBA}"/>
              </a:ext>
            </a:extLst>
          </p:cNvPr>
          <p:cNvSpPr txBox="1"/>
          <p:nvPr/>
        </p:nvSpPr>
        <p:spPr>
          <a:xfrm>
            <a:off x="3709850" y="5154591"/>
            <a:ext cx="2408420" cy="1055608"/>
          </a:xfrm>
          <a:prstGeom prst="wedgeRoundRectCallout">
            <a:avLst>
              <a:gd name="adj1" fmla="val 4929"/>
              <a:gd name="adj2" fmla="val -92560"/>
              <a:gd name="adj3" fmla="val 16667"/>
            </a:avLst>
          </a:prstGeom>
          <a:solidFill>
            <a:schemeClr val="bg1"/>
          </a:solidFill>
          <a:ln>
            <a:solidFill>
              <a:schemeClr val="tx1"/>
            </a:solidFill>
          </a:ln>
          <a:effectLst/>
        </p:spPr>
        <p:txBody>
          <a:bodyPr wrap="square" rtlCol="0">
            <a:spAutoFit/>
          </a:bodyPr>
          <a:lstStyle/>
          <a:p>
            <a:r>
              <a:rPr lang="en-US" sz="1400" dirty="0">
                <a:latin typeface="Calibri" panose="020F0502020204030204" pitchFamily="34" charset="0"/>
                <a:cs typeface="Calibri" panose="020F0502020204030204" pitchFamily="34" charset="0"/>
              </a:rPr>
              <a:t>Composite company rank represents a company’s rank in the Top 50. The further right, the higher the rank.</a:t>
            </a:r>
          </a:p>
        </p:txBody>
      </p:sp>
      <p:sp>
        <p:nvSpPr>
          <p:cNvPr id="9" name="Slide Number Placeholder 3">
            <a:extLst>
              <a:ext uri="{FF2B5EF4-FFF2-40B4-BE49-F238E27FC236}">
                <a16:creationId xmlns:a16="http://schemas.microsoft.com/office/drawing/2014/main" id="{84CDC5C9-5FA4-C54C-B8F0-A184771F8826}"/>
              </a:ext>
            </a:extLst>
          </p:cNvPr>
          <p:cNvSpPr txBox="1">
            <a:spLocks/>
          </p:cNvSpPr>
          <p:nvPr/>
        </p:nvSpPr>
        <p:spPr>
          <a:xfrm>
            <a:off x="8682038" y="0"/>
            <a:ext cx="461962" cy="476250"/>
          </a:xfrm>
          <a:prstGeom prst="rect">
            <a:avLst/>
          </a:prstGeo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a:lstStyle>
          <a:p>
            <a:pPr algn="r">
              <a:defRPr/>
            </a:pPr>
            <a:fld id="{7B928BDF-A5B8-4949-87C8-9764FA6A872F}" type="slidenum">
              <a:rPr lang="en-US" sz="1400" b="1" smtClean="0"/>
              <a:pPr algn="r">
                <a:defRPr/>
              </a:pPr>
              <a:t>20</a:t>
            </a:fld>
            <a:endParaRPr lang="en-US" sz="1400" b="1" dirty="0"/>
          </a:p>
        </p:txBody>
      </p:sp>
    </p:spTree>
    <p:extLst>
      <p:ext uri="{BB962C8B-B14F-4D97-AF65-F5344CB8AC3E}">
        <p14:creationId xmlns:p14="http://schemas.microsoft.com/office/powerpoint/2010/main" val="2574215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5">
            <a:extLst>
              <a:ext uri="{FF2B5EF4-FFF2-40B4-BE49-F238E27FC236}">
                <a16:creationId xmlns:a16="http://schemas.microsoft.com/office/drawing/2014/main" id="{76720FFE-E6C0-0240-AC00-9BBD02749C7B}"/>
              </a:ext>
            </a:extLst>
          </p:cNvPr>
          <p:cNvGraphicFramePr>
            <a:graphicFrameLocks noGrp="1"/>
          </p:cNvGraphicFramePr>
          <p:nvPr>
            <p:extLst>
              <p:ext uri="{D42A27DB-BD31-4B8C-83A1-F6EECF244321}">
                <p14:modId xmlns:p14="http://schemas.microsoft.com/office/powerpoint/2010/main" val="934156821"/>
              </p:ext>
            </p:extLst>
          </p:nvPr>
        </p:nvGraphicFramePr>
        <p:xfrm>
          <a:off x="6131776" y="674016"/>
          <a:ext cx="1066800" cy="5605759"/>
        </p:xfrm>
        <a:graphic>
          <a:graphicData uri="http://schemas.openxmlformats.org/drawingml/2006/table">
            <a:tbl>
              <a:tblPr firstRow="1" bandRow="1">
                <a:tableStyleId>{2D5ABB26-0587-4C30-8999-92F81FD0307C}</a:tableStyleId>
              </a:tblPr>
              <a:tblGrid>
                <a:gridCol w="1066800">
                  <a:extLst>
                    <a:ext uri="{9D8B030D-6E8A-4147-A177-3AD203B41FA5}">
                      <a16:colId xmlns:a16="http://schemas.microsoft.com/office/drawing/2014/main" val="20000"/>
                    </a:ext>
                  </a:extLst>
                </a:gridCol>
              </a:tblGrid>
              <a:tr h="221135">
                <a:tc>
                  <a:txBody>
                    <a:bodyPr/>
                    <a:lstStyle/>
                    <a:p>
                      <a:pPr marL="410209">
                        <a:lnSpc>
                          <a:spcPct val="100000"/>
                        </a:lnSpc>
                        <a:spcBef>
                          <a:spcPts val="325"/>
                        </a:spcBef>
                      </a:pPr>
                      <a:r>
                        <a:rPr sz="850" spc="5" dirty="0">
                          <a:latin typeface="Arial"/>
                          <a:cs typeface="Arial"/>
                        </a:rPr>
                        <a:t>2019</a:t>
                      </a:r>
                      <a:endParaRPr sz="850" dirty="0">
                        <a:latin typeface="Arial"/>
                        <a:cs typeface="Arial"/>
                      </a:endParaRPr>
                    </a:p>
                  </a:txBody>
                  <a:tcPr marL="0" marR="0" marT="41275" marB="0">
                    <a:lnL w="6350">
                      <a:solidFill>
                        <a:srgbClr val="CACACA"/>
                      </a:solidFill>
                      <a:prstDash val="solid"/>
                    </a:lnL>
                    <a:lnR w="6350">
                      <a:solidFill>
                        <a:srgbClr val="CACACA"/>
                      </a:solidFill>
                      <a:prstDash val="solid"/>
                    </a:lnR>
                    <a:lnB w="6350">
                      <a:solidFill>
                        <a:srgbClr val="CACACA"/>
                      </a:solidFill>
                      <a:prstDash val="solid"/>
                    </a:lnB>
                  </a:tcPr>
                </a:tc>
                <a:extLst>
                  <a:ext uri="{0D108BD9-81ED-4DB2-BD59-A6C34878D82A}">
                    <a16:rowId xmlns:a16="http://schemas.microsoft.com/office/drawing/2014/main" val="10000"/>
                  </a:ext>
                </a:extLst>
              </a:tr>
              <a:tr h="165851">
                <a:tc>
                  <a:txBody>
                    <a:bodyPr/>
                    <a:lstStyle/>
                    <a:p>
                      <a:pPr marL="347980">
                        <a:lnSpc>
                          <a:spcPct val="100000"/>
                        </a:lnSpc>
                        <a:spcBef>
                          <a:spcPts val="105"/>
                        </a:spcBef>
                      </a:pPr>
                      <a:r>
                        <a:rPr sz="850" spc="5" dirty="0">
                          <a:latin typeface="Arial"/>
                          <a:cs typeface="Arial"/>
                        </a:rPr>
                        <a:t>36.13%</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01"/>
                  </a:ext>
                </a:extLst>
              </a:tr>
              <a:tr h="171379">
                <a:tc>
                  <a:txBody>
                    <a:bodyPr/>
                    <a:lstStyle/>
                    <a:p>
                      <a:pPr marL="375920">
                        <a:lnSpc>
                          <a:spcPct val="100000"/>
                        </a:lnSpc>
                        <a:spcBef>
                          <a:spcPts val="105"/>
                        </a:spcBef>
                      </a:pPr>
                      <a:r>
                        <a:rPr sz="850" spc="5" dirty="0">
                          <a:latin typeface="Arial"/>
                          <a:cs typeface="Arial"/>
                        </a:rPr>
                        <a:t>2.15%</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02"/>
                  </a:ext>
                </a:extLst>
              </a:tr>
              <a:tr h="165851">
                <a:tc>
                  <a:txBody>
                    <a:bodyPr/>
                    <a:lstStyle/>
                    <a:p>
                      <a:pPr marL="375920">
                        <a:lnSpc>
                          <a:spcPct val="100000"/>
                        </a:lnSpc>
                        <a:spcBef>
                          <a:spcPts val="65"/>
                        </a:spcBef>
                      </a:pPr>
                      <a:r>
                        <a:rPr sz="850" spc="5" dirty="0">
                          <a:latin typeface="Arial"/>
                          <a:cs typeface="Arial"/>
                        </a:rPr>
                        <a:t>3.74%</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03"/>
                  </a:ext>
                </a:extLst>
              </a:tr>
              <a:tr h="171379">
                <a:tc>
                  <a:txBody>
                    <a:bodyPr/>
                    <a:lstStyle/>
                    <a:p>
                      <a:pPr marL="375920">
                        <a:lnSpc>
                          <a:spcPct val="100000"/>
                        </a:lnSpc>
                        <a:spcBef>
                          <a:spcPts val="105"/>
                        </a:spcBef>
                      </a:pPr>
                      <a:r>
                        <a:rPr sz="850" spc="5" dirty="0">
                          <a:latin typeface="Arial"/>
                          <a:cs typeface="Arial"/>
                        </a:rPr>
                        <a:t>2.17%</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04"/>
                  </a:ext>
                </a:extLst>
              </a:tr>
              <a:tr h="165851">
                <a:tc>
                  <a:txBody>
                    <a:bodyPr/>
                    <a:lstStyle/>
                    <a:p>
                      <a:pPr marL="375920">
                        <a:lnSpc>
                          <a:spcPct val="100000"/>
                        </a:lnSpc>
                        <a:spcBef>
                          <a:spcPts val="65"/>
                        </a:spcBef>
                      </a:pPr>
                      <a:r>
                        <a:rPr sz="850" spc="5" dirty="0">
                          <a:latin typeface="Arial"/>
                          <a:cs typeface="Arial"/>
                        </a:rPr>
                        <a:t>0.19%</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05"/>
                  </a:ext>
                </a:extLst>
              </a:tr>
              <a:tr h="171379">
                <a:tc>
                  <a:txBody>
                    <a:bodyPr/>
                    <a:lstStyle/>
                    <a:p>
                      <a:pPr marL="375920">
                        <a:lnSpc>
                          <a:spcPct val="100000"/>
                        </a:lnSpc>
                        <a:spcBef>
                          <a:spcPts val="105"/>
                        </a:spcBef>
                      </a:pPr>
                      <a:r>
                        <a:rPr sz="850" spc="5" dirty="0">
                          <a:latin typeface="Arial"/>
                          <a:cs typeface="Arial"/>
                        </a:rPr>
                        <a:t>0.80%</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06"/>
                  </a:ext>
                </a:extLst>
              </a:tr>
              <a:tr h="165851">
                <a:tc>
                  <a:txBody>
                    <a:bodyPr/>
                    <a:lstStyle/>
                    <a:p>
                      <a:pPr marL="375920">
                        <a:lnSpc>
                          <a:spcPct val="100000"/>
                        </a:lnSpc>
                        <a:spcBef>
                          <a:spcPts val="65"/>
                        </a:spcBef>
                      </a:pPr>
                      <a:r>
                        <a:rPr sz="850" spc="5" dirty="0">
                          <a:latin typeface="Arial"/>
                          <a:cs typeface="Arial"/>
                        </a:rPr>
                        <a:t>0.22%</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07"/>
                  </a:ext>
                </a:extLst>
              </a:tr>
              <a:tr h="171379">
                <a:tc>
                  <a:txBody>
                    <a:bodyPr/>
                    <a:lstStyle/>
                    <a:p>
                      <a:pPr marL="347980">
                        <a:lnSpc>
                          <a:spcPct val="100000"/>
                        </a:lnSpc>
                        <a:spcBef>
                          <a:spcPts val="105"/>
                        </a:spcBef>
                      </a:pPr>
                      <a:r>
                        <a:rPr sz="850" spc="5" dirty="0">
                          <a:latin typeface="Arial"/>
                          <a:cs typeface="Arial"/>
                        </a:rPr>
                        <a:t>26.86%</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08"/>
                  </a:ext>
                </a:extLst>
              </a:tr>
              <a:tr h="165851">
                <a:tc>
                  <a:txBody>
                    <a:bodyPr/>
                    <a:lstStyle/>
                    <a:p>
                      <a:pPr marL="347980">
                        <a:lnSpc>
                          <a:spcPct val="100000"/>
                        </a:lnSpc>
                        <a:spcBef>
                          <a:spcPts val="65"/>
                        </a:spcBef>
                      </a:pPr>
                      <a:r>
                        <a:rPr sz="850" spc="5" dirty="0">
                          <a:latin typeface="Arial"/>
                          <a:cs typeface="Arial"/>
                        </a:rPr>
                        <a:t>63.87%</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89CD7D"/>
                    </a:solidFill>
                  </a:tcPr>
                </a:tc>
                <a:extLst>
                  <a:ext uri="{0D108BD9-81ED-4DB2-BD59-A6C34878D82A}">
                    <a16:rowId xmlns:a16="http://schemas.microsoft.com/office/drawing/2014/main" val="10009"/>
                  </a:ext>
                </a:extLst>
              </a:tr>
              <a:tr h="165851">
                <a:tc>
                  <a:txBody>
                    <a:bodyPr/>
                    <a:lstStyle/>
                    <a:p>
                      <a:pPr marL="375920">
                        <a:lnSpc>
                          <a:spcPct val="100000"/>
                        </a:lnSpc>
                        <a:spcBef>
                          <a:spcPts val="65"/>
                        </a:spcBef>
                      </a:pPr>
                      <a:r>
                        <a:rPr sz="850" spc="5" dirty="0">
                          <a:latin typeface="Arial"/>
                          <a:cs typeface="Arial"/>
                        </a:rPr>
                        <a:t>3.04%</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10"/>
                  </a:ext>
                </a:extLst>
              </a:tr>
              <a:tr h="171379">
                <a:tc>
                  <a:txBody>
                    <a:bodyPr/>
                    <a:lstStyle/>
                    <a:p>
                      <a:pPr marL="375920">
                        <a:lnSpc>
                          <a:spcPct val="100000"/>
                        </a:lnSpc>
                        <a:spcBef>
                          <a:spcPts val="105"/>
                        </a:spcBef>
                      </a:pPr>
                      <a:r>
                        <a:rPr sz="850" spc="5" dirty="0">
                          <a:latin typeface="Arial"/>
                          <a:cs typeface="Arial"/>
                        </a:rPr>
                        <a:t>5.77%</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11"/>
                  </a:ext>
                </a:extLst>
              </a:tr>
              <a:tr h="165851">
                <a:tc>
                  <a:txBody>
                    <a:bodyPr/>
                    <a:lstStyle/>
                    <a:p>
                      <a:pPr marL="375920">
                        <a:lnSpc>
                          <a:spcPct val="100000"/>
                        </a:lnSpc>
                        <a:spcBef>
                          <a:spcPts val="65"/>
                        </a:spcBef>
                      </a:pPr>
                      <a:r>
                        <a:rPr sz="850" spc="5" dirty="0">
                          <a:latin typeface="Arial"/>
                          <a:cs typeface="Arial"/>
                        </a:rPr>
                        <a:t>3.94%</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12"/>
                  </a:ext>
                </a:extLst>
              </a:tr>
              <a:tr h="171379">
                <a:tc>
                  <a:txBody>
                    <a:bodyPr/>
                    <a:lstStyle/>
                    <a:p>
                      <a:pPr marL="375920">
                        <a:lnSpc>
                          <a:spcPct val="100000"/>
                        </a:lnSpc>
                        <a:spcBef>
                          <a:spcPts val="105"/>
                        </a:spcBef>
                      </a:pPr>
                      <a:r>
                        <a:rPr sz="850" spc="5" dirty="0">
                          <a:latin typeface="Arial"/>
                          <a:cs typeface="Arial"/>
                        </a:rPr>
                        <a:t>0.39%</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2F9042"/>
                    </a:solidFill>
                  </a:tcPr>
                </a:tc>
                <a:extLst>
                  <a:ext uri="{0D108BD9-81ED-4DB2-BD59-A6C34878D82A}">
                    <a16:rowId xmlns:a16="http://schemas.microsoft.com/office/drawing/2014/main" val="10013"/>
                  </a:ext>
                </a:extLst>
              </a:tr>
              <a:tr h="165851">
                <a:tc>
                  <a:txBody>
                    <a:bodyPr/>
                    <a:lstStyle/>
                    <a:p>
                      <a:pPr marL="375920">
                        <a:lnSpc>
                          <a:spcPct val="100000"/>
                        </a:lnSpc>
                        <a:spcBef>
                          <a:spcPts val="65"/>
                        </a:spcBef>
                      </a:pPr>
                      <a:r>
                        <a:rPr sz="850" spc="5" dirty="0">
                          <a:latin typeface="Arial"/>
                          <a:cs typeface="Arial"/>
                        </a:rPr>
                        <a:t>1.68%</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14"/>
                  </a:ext>
                </a:extLst>
              </a:tr>
              <a:tr h="171379">
                <a:tc>
                  <a:txBody>
                    <a:bodyPr/>
                    <a:lstStyle/>
                    <a:p>
                      <a:pPr marL="375920">
                        <a:lnSpc>
                          <a:spcPct val="100000"/>
                        </a:lnSpc>
                        <a:spcBef>
                          <a:spcPts val="105"/>
                        </a:spcBef>
                      </a:pPr>
                      <a:r>
                        <a:rPr sz="850" spc="5" dirty="0">
                          <a:latin typeface="Arial"/>
                          <a:cs typeface="Arial"/>
                        </a:rPr>
                        <a:t>0.51%</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15"/>
                  </a:ext>
                </a:extLst>
              </a:tr>
              <a:tr h="165851">
                <a:tc>
                  <a:txBody>
                    <a:bodyPr/>
                    <a:lstStyle/>
                    <a:p>
                      <a:pPr marL="347980">
                        <a:lnSpc>
                          <a:spcPct val="100000"/>
                        </a:lnSpc>
                        <a:spcBef>
                          <a:spcPts val="65"/>
                        </a:spcBef>
                      </a:pPr>
                      <a:r>
                        <a:rPr sz="850" spc="5" dirty="0">
                          <a:latin typeface="Arial"/>
                          <a:cs typeface="Arial"/>
                        </a:rPr>
                        <a:t>48.54%</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89CD7D"/>
                    </a:solidFill>
                  </a:tcPr>
                </a:tc>
                <a:extLst>
                  <a:ext uri="{0D108BD9-81ED-4DB2-BD59-A6C34878D82A}">
                    <a16:rowId xmlns:a16="http://schemas.microsoft.com/office/drawing/2014/main" val="10016"/>
                  </a:ext>
                </a:extLst>
              </a:tr>
              <a:tr h="165851">
                <a:tc>
                  <a:txBody>
                    <a:bodyPr/>
                    <a:lstStyle/>
                    <a:p>
                      <a:pPr marL="347980">
                        <a:lnSpc>
                          <a:spcPct val="100000"/>
                        </a:lnSpc>
                        <a:spcBef>
                          <a:spcPts val="105"/>
                        </a:spcBef>
                      </a:pPr>
                      <a:r>
                        <a:rPr sz="850" spc="5" dirty="0">
                          <a:latin typeface="Arial"/>
                          <a:cs typeface="Arial"/>
                        </a:rPr>
                        <a:t>31.48%</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B5091B"/>
                    </a:solidFill>
                  </a:tcPr>
                </a:tc>
                <a:extLst>
                  <a:ext uri="{0D108BD9-81ED-4DB2-BD59-A6C34878D82A}">
                    <a16:rowId xmlns:a16="http://schemas.microsoft.com/office/drawing/2014/main" val="10017"/>
                  </a:ext>
                </a:extLst>
              </a:tr>
              <a:tr h="171379">
                <a:tc>
                  <a:txBody>
                    <a:bodyPr/>
                    <a:lstStyle/>
                    <a:p>
                      <a:pPr marL="375920">
                        <a:lnSpc>
                          <a:spcPct val="100000"/>
                        </a:lnSpc>
                        <a:spcBef>
                          <a:spcPts val="105"/>
                        </a:spcBef>
                      </a:pPr>
                      <a:r>
                        <a:rPr sz="850" spc="5" dirty="0">
                          <a:latin typeface="Arial"/>
                          <a:cs typeface="Arial"/>
                        </a:rPr>
                        <a:t>2.97%</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18"/>
                  </a:ext>
                </a:extLst>
              </a:tr>
              <a:tr h="165851">
                <a:tc>
                  <a:txBody>
                    <a:bodyPr/>
                    <a:lstStyle/>
                    <a:p>
                      <a:pPr marL="375920">
                        <a:lnSpc>
                          <a:spcPct val="100000"/>
                        </a:lnSpc>
                        <a:spcBef>
                          <a:spcPts val="65"/>
                        </a:spcBef>
                      </a:pPr>
                      <a:r>
                        <a:rPr sz="850" spc="5" dirty="0">
                          <a:latin typeface="Arial"/>
                          <a:cs typeface="Arial"/>
                        </a:rPr>
                        <a:t>3.44%</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19"/>
                  </a:ext>
                </a:extLst>
              </a:tr>
              <a:tr h="171379">
                <a:tc>
                  <a:txBody>
                    <a:bodyPr/>
                    <a:lstStyle/>
                    <a:p>
                      <a:pPr marL="375920">
                        <a:lnSpc>
                          <a:spcPct val="100000"/>
                        </a:lnSpc>
                        <a:spcBef>
                          <a:spcPts val="105"/>
                        </a:spcBef>
                      </a:pPr>
                      <a:r>
                        <a:rPr sz="850" spc="5" dirty="0">
                          <a:latin typeface="Arial"/>
                          <a:cs typeface="Arial"/>
                        </a:rPr>
                        <a:t>3.36%</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20"/>
                  </a:ext>
                </a:extLst>
              </a:tr>
              <a:tr h="165851">
                <a:tc>
                  <a:txBody>
                    <a:bodyPr/>
                    <a:lstStyle/>
                    <a:p>
                      <a:pPr marL="375920">
                        <a:lnSpc>
                          <a:spcPct val="100000"/>
                        </a:lnSpc>
                        <a:spcBef>
                          <a:spcPts val="65"/>
                        </a:spcBef>
                      </a:pPr>
                      <a:r>
                        <a:rPr sz="850" spc="5" dirty="0">
                          <a:latin typeface="Arial"/>
                          <a:cs typeface="Arial"/>
                        </a:rPr>
                        <a:t>0.08%</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21"/>
                  </a:ext>
                </a:extLst>
              </a:tr>
              <a:tr h="171379">
                <a:tc>
                  <a:txBody>
                    <a:bodyPr/>
                    <a:lstStyle/>
                    <a:p>
                      <a:pPr marL="375920">
                        <a:lnSpc>
                          <a:spcPct val="100000"/>
                        </a:lnSpc>
                        <a:spcBef>
                          <a:spcPts val="105"/>
                        </a:spcBef>
                      </a:pPr>
                      <a:r>
                        <a:rPr sz="850" spc="5" dirty="0">
                          <a:latin typeface="Arial"/>
                          <a:cs typeface="Arial"/>
                        </a:rPr>
                        <a:t>0.47%</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22"/>
                  </a:ext>
                </a:extLst>
              </a:tr>
              <a:tr h="165851">
                <a:tc>
                  <a:txBody>
                    <a:bodyPr/>
                    <a:lstStyle/>
                    <a:p>
                      <a:pPr marL="375920">
                        <a:lnSpc>
                          <a:spcPct val="100000"/>
                        </a:lnSpc>
                        <a:spcBef>
                          <a:spcPts val="65"/>
                        </a:spcBef>
                      </a:pPr>
                      <a:r>
                        <a:rPr sz="850" spc="5" dirty="0">
                          <a:latin typeface="Arial"/>
                          <a:cs typeface="Arial"/>
                        </a:rPr>
                        <a:t>0.63%</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23"/>
                  </a:ext>
                </a:extLst>
              </a:tr>
              <a:tr h="171379">
                <a:tc>
                  <a:txBody>
                    <a:bodyPr/>
                    <a:lstStyle/>
                    <a:p>
                      <a:pPr marL="347980">
                        <a:lnSpc>
                          <a:spcPct val="100000"/>
                        </a:lnSpc>
                        <a:spcBef>
                          <a:spcPts val="105"/>
                        </a:spcBef>
                      </a:pPr>
                      <a:r>
                        <a:rPr sz="850" spc="5" dirty="0">
                          <a:latin typeface="Arial"/>
                          <a:cs typeface="Arial"/>
                        </a:rPr>
                        <a:t>20.55%</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24"/>
                  </a:ext>
                </a:extLst>
              </a:tr>
              <a:tr h="165851">
                <a:tc>
                  <a:txBody>
                    <a:bodyPr/>
                    <a:lstStyle/>
                    <a:p>
                      <a:pPr marL="347980">
                        <a:lnSpc>
                          <a:spcPct val="100000"/>
                        </a:lnSpc>
                        <a:spcBef>
                          <a:spcPts val="65"/>
                        </a:spcBef>
                      </a:pPr>
                      <a:r>
                        <a:rPr sz="850" spc="5" dirty="0">
                          <a:latin typeface="Arial"/>
                          <a:cs typeface="Arial"/>
                        </a:rPr>
                        <a:t>68.52%</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2F9042"/>
                    </a:solidFill>
                  </a:tcPr>
                </a:tc>
                <a:extLst>
                  <a:ext uri="{0D108BD9-81ED-4DB2-BD59-A6C34878D82A}">
                    <a16:rowId xmlns:a16="http://schemas.microsoft.com/office/drawing/2014/main" val="10025"/>
                  </a:ext>
                </a:extLst>
              </a:tr>
              <a:tr h="165851">
                <a:tc>
                  <a:txBody>
                    <a:bodyPr/>
                    <a:lstStyle/>
                    <a:p>
                      <a:pPr marL="375920">
                        <a:lnSpc>
                          <a:spcPct val="100000"/>
                        </a:lnSpc>
                        <a:spcBef>
                          <a:spcPts val="65"/>
                        </a:spcBef>
                      </a:pPr>
                      <a:r>
                        <a:rPr sz="850" spc="5" dirty="0">
                          <a:latin typeface="Arial"/>
                          <a:cs typeface="Arial"/>
                        </a:rPr>
                        <a:t>3.67%</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26"/>
                  </a:ext>
                </a:extLst>
              </a:tr>
              <a:tr h="171379">
                <a:tc>
                  <a:txBody>
                    <a:bodyPr/>
                    <a:lstStyle/>
                    <a:p>
                      <a:pPr marL="375920">
                        <a:lnSpc>
                          <a:spcPct val="100000"/>
                        </a:lnSpc>
                        <a:spcBef>
                          <a:spcPts val="105"/>
                        </a:spcBef>
                      </a:pPr>
                      <a:r>
                        <a:rPr sz="850" spc="5" dirty="0">
                          <a:latin typeface="Arial"/>
                          <a:cs typeface="Arial"/>
                        </a:rPr>
                        <a:t>8.59%</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27"/>
                  </a:ext>
                </a:extLst>
              </a:tr>
              <a:tr h="165851">
                <a:tc>
                  <a:txBody>
                    <a:bodyPr/>
                    <a:lstStyle/>
                    <a:p>
                      <a:pPr marL="375920">
                        <a:lnSpc>
                          <a:spcPct val="100000"/>
                        </a:lnSpc>
                        <a:spcBef>
                          <a:spcPts val="65"/>
                        </a:spcBef>
                      </a:pPr>
                      <a:r>
                        <a:rPr sz="850" spc="5" dirty="0">
                          <a:latin typeface="Arial"/>
                          <a:cs typeface="Arial"/>
                        </a:rPr>
                        <a:t>4.53%</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28"/>
                  </a:ext>
                </a:extLst>
              </a:tr>
              <a:tr h="171379">
                <a:tc>
                  <a:txBody>
                    <a:bodyPr/>
                    <a:lstStyle/>
                    <a:p>
                      <a:pPr marL="375920">
                        <a:lnSpc>
                          <a:spcPct val="100000"/>
                        </a:lnSpc>
                        <a:spcBef>
                          <a:spcPts val="105"/>
                        </a:spcBef>
                      </a:pPr>
                      <a:r>
                        <a:rPr sz="850" spc="5" dirty="0">
                          <a:latin typeface="Arial"/>
                          <a:cs typeface="Arial"/>
                        </a:rPr>
                        <a:t>0.31%</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29"/>
                  </a:ext>
                </a:extLst>
              </a:tr>
              <a:tr h="165851">
                <a:tc>
                  <a:txBody>
                    <a:bodyPr/>
                    <a:lstStyle/>
                    <a:p>
                      <a:pPr marL="375920">
                        <a:lnSpc>
                          <a:spcPct val="100000"/>
                        </a:lnSpc>
                        <a:spcBef>
                          <a:spcPts val="65"/>
                        </a:spcBef>
                      </a:pPr>
                      <a:r>
                        <a:rPr sz="850" spc="5" dirty="0">
                          <a:latin typeface="Arial"/>
                          <a:cs typeface="Arial"/>
                        </a:rPr>
                        <a:t>1.41%</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30"/>
                  </a:ext>
                </a:extLst>
              </a:tr>
              <a:tr h="171379">
                <a:tc>
                  <a:txBody>
                    <a:bodyPr/>
                    <a:lstStyle/>
                    <a:p>
                      <a:pPr marL="375920">
                        <a:lnSpc>
                          <a:spcPct val="100000"/>
                        </a:lnSpc>
                        <a:spcBef>
                          <a:spcPts val="105"/>
                        </a:spcBef>
                      </a:pPr>
                      <a:r>
                        <a:rPr sz="850" spc="5" dirty="0">
                          <a:latin typeface="Arial"/>
                          <a:cs typeface="Arial"/>
                        </a:rPr>
                        <a:t>1.88%</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31"/>
                  </a:ext>
                </a:extLst>
              </a:tr>
              <a:tr h="165851">
                <a:tc>
                  <a:txBody>
                    <a:bodyPr/>
                    <a:lstStyle/>
                    <a:p>
                      <a:pPr marL="347980">
                        <a:lnSpc>
                          <a:spcPct val="100000"/>
                        </a:lnSpc>
                        <a:spcBef>
                          <a:spcPts val="65"/>
                        </a:spcBef>
                      </a:pPr>
                      <a:r>
                        <a:rPr sz="850" spc="5" dirty="0">
                          <a:latin typeface="Arial"/>
                          <a:cs typeface="Arial"/>
                        </a:rPr>
                        <a:t>48.13%</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2F9042"/>
                    </a:solidFill>
                  </a:tcPr>
                </a:tc>
                <a:extLst>
                  <a:ext uri="{0D108BD9-81ED-4DB2-BD59-A6C34878D82A}">
                    <a16:rowId xmlns:a16="http://schemas.microsoft.com/office/drawing/2014/main" val="10032"/>
                  </a:ext>
                </a:extLst>
              </a:tr>
            </a:tbl>
          </a:graphicData>
        </a:graphic>
      </p:graphicFrame>
      <p:sp>
        <p:nvSpPr>
          <p:cNvPr id="13" name="object 6">
            <a:extLst>
              <a:ext uri="{FF2B5EF4-FFF2-40B4-BE49-F238E27FC236}">
                <a16:creationId xmlns:a16="http://schemas.microsoft.com/office/drawing/2014/main" id="{FFDF85D6-98CB-D346-A572-57F6A6054A13}"/>
              </a:ext>
            </a:extLst>
          </p:cNvPr>
          <p:cNvSpPr/>
          <p:nvPr/>
        </p:nvSpPr>
        <p:spPr>
          <a:xfrm>
            <a:off x="7251273" y="674016"/>
            <a:ext cx="1012190" cy="5605780"/>
          </a:xfrm>
          <a:custGeom>
            <a:avLst/>
            <a:gdLst/>
            <a:ahLst/>
            <a:cxnLst/>
            <a:rect l="l" t="t" r="r" b="b"/>
            <a:pathLst>
              <a:path w="1012190" h="5605780">
                <a:moveTo>
                  <a:pt x="0" y="0"/>
                </a:moveTo>
                <a:lnTo>
                  <a:pt x="1011693" y="0"/>
                </a:lnTo>
                <a:lnTo>
                  <a:pt x="1011693" y="5605777"/>
                </a:lnTo>
                <a:lnTo>
                  <a:pt x="0" y="5605777"/>
                </a:lnTo>
                <a:lnTo>
                  <a:pt x="0" y="0"/>
                </a:lnTo>
                <a:close/>
              </a:path>
            </a:pathLst>
          </a:custGeom>
          <a:solidFill>
            <a:srgbClr val="B3B3B3"/>
          </a:solidFill>
        </p:spPr>
        <p:txBody>
          <a:bodyPr wrap="square" lIns="0" tIns="0" rIns="0" bIns="0" rtlCol="0"/>
          <a:lstStyle/>
          <a:p>
            <a:endParaRPr dirty="0"/>
          </a:p>
        </p:txBody>
      </p:sp>
      <p:graphicFrame>
        <p:nvGraphicFramePr>
          <p:cNvPr id="16" name="object 9">
            <a:extLst>
              <a:ext uri="{FF2B5EF4-FFF2-40B4-BE49-F238E27FC236}">
                <a16:creationId xmlns:a16="http://schemas.microsoft.com/office/drawing/2014/main" id="{290D1751-B11F-3C44-90F4-E15F92D09F72}"/>
              </a:ext>
            </a:extLst>
          </p:cNvPr>
          <p:cNvGraphicFramePr>
            <a:graphicFrameLocks noGrp="1"/>
          </p:cNvGraphicFramePr>
          <p:nvPr>
            <p:extLst>
              <p:ext uri="{D42A27DB-BD31-4B8C-83A1-F6EECF244321}">
                <p14:modId xmlns:p14="http://schemas.microsoft.com/office/powerpoint/2010/main" val="4200176039"/>
              </p:ext>
            </p:extLst>
          </p:nvPr>
        </p:nvGraphicFramePr>
        <p:xfrm>
          <a:off x="774776" y="674016"/>
          <a:ext cx="5307329" cy="5605759"/>
        </p:xfrm>
        <a:graphic>
          <a:graphicData uri="http://schemas.openxmlformats.org/drawingml/2006/table">
            <a:tbl>
              <a:tblPr firstRow="1" bandRow="1">
                <a:tableStyleId>{2D5ABB26-0587-4C30-8999-92F81FD0307C}</a:tableStyleId>
              </a:tblPr>
              <a:tblGrid>
                <a:gridCol w="1754505">
                  <a:extLst>
                    <a:ext uri="{9D8B030D-6E8A-4147-A177-3AD203B41FA5}">
                      <a16:colId xmlns:a16="http://schemas.microsoft.com/office/drawing/2014/main" val="20000"/>
                    </a:ext>
                  </a:extLst>
                </a:gridCol>
                <a:gridCol w="2458085">
                  <a:extLst>
                    <a:ext uri="{9D8B030D-6E8A-4147-A177-3AD203B41FA5}">
                      <a16:colId xmlns:a16="http://schemas.microsoft.com/office/drawing/2014/main" val="20001"/>
                    </a:ext>
                  </a:extLst>
                </a:gridCol>
                <a:gridCol w="1094739">
                  <a:extLst>
                    <a:ext uri="{9D8B030D-6E8A-4147-A177-3AD203B41FA5}">
                      <a16:colId xmlns:a16="http://schemas.microsoft.com/office/drawing/2014/main" val="20002"/>
                    </a:ext>
                  </a:extLst>
                </a:gridCol>
              </a:tblGrid>
              <a:tr h="221135">
                <a:tc gridSpan="2">
                  <a:txBody>
                    <a:bodyPr/>
                    <a:lstStyle/>
                    <a:p>
                      <a:pPr>
                        <a:lnSpc>
                          <a:spcPct val="100000"/>
                        </a:lnSpc>
                      </a:pPr>
                      <a:endParaRPr sz="800" dirty="0">
                        <a:latin typeface="Times New Roman"/>
                        <a:cs typeface="Times New Roman"/>
                      </a:endParaRPr>
                    </a:p>
                  </a:txBody>
                  <a:tcPr marL="0" marR="0" marT="0" marB="0">
                    <a:lnR w="6350">
                      <a:solidFill>
                        <a:srgbClr val="CACACA"/>
                      </a:solidFill>
                      <a:prstDash val="solid"/>
                    </a:lnR>
                    <a:lnB w="6350">
                      <a:solidFill>
                        <a:srgbClr val="CACACA"/>
                      </a:solidFill>
                      <a:prstDash val="solid"/>
                    </a:lnB>
                  </a:tcPr>
                </a:tc>
                <a:tc hMerge="1">
                  <a:txBody>
                    <a:bodyPr/>
                    <a:lstStyle/>
                    <a:p>
                      <a:endParaRPr/>
                    </a:p>
                  </a:txBody>
                  <a:tcPr marL="0" marR="0" marT="0" marB="0"/>
                </a:tc>
                <a:tc>
                  <a:txBody>
                    <a:bodyPr/>
                    <a:lstStyle/>
                    <a:p>
                      <a:pPr algn="ctr">
                        <a:lnSpc>
                          <a:spcPct val="100000"/>
                        </a:lnSpc>
                        <a:spcBef>
                          <a:spcPts val="325"/>
                        </a:spcBef>
                      </a:pPr>
                      <a:r>
                        <a:rPr sz="850" spc="5" dirty="0">
                          <a:solidFill>
                            <a:srgbClr val="333333"/>
                          </a:solidFill>
                          <a:latin typeface="Arial"/>
                          <a:cs typeface="Arial"/>
                        </a:rPr>
                        <a:t>2018</a:t>
                      </a:r>
                      <a:endParaRPr sz="850" dirty="0">
                        <a:latin typeface="Arial"/>
                        <a:cs typeface="Arial"/>
                      </a:endParaRPr>
                    </a:p>
                  </a:txBody>
                  <a:tcPr marL="0" marR="0" marT="41275" marB="0">
                    <a:lnL w="6350">
                      <a:solidFill>
                        <a:srgbClr val="CACACA"/>
                      </a:solidFill>
                      <a:prstDash val="solid"/>
                    </a:lnL>
                    <a:lnR w="6350">
                      <a:solidFill>
                        <a:srgbClr val="CACACA"/>
                      </a:solidFill>
                      <a:prstDash val="solid"/>
                    </a:lnR>
                    <a:lnB w="6350">
                      <a:solidFill>
                        <a:srgbClr val="CACACA"/>
                      </a:solidFill>
                      <a:prstDash val="solid"/>
                    </a:lnB>
                  </a:tcPr>
                </a:tc>
                <a:extLst>
                  <a:ext uri="{0D108BD9-81ED-4DB2-BD59-A6C34878D82A}">
                    <a16:rowId xmlns:a16="http://schemas.microsoft.com/office/drawing/2014/main" val="10000"/>
                  </a:ext>
                </a:extLst>
              </a:tr>
              <a:tr h="165851">
                <a:tc>
                  <a:txBody>
                    <a:bodyPr/>
                    <a:lstStyle/>
                    <a:p>
                      <a:pPr marL="33020">
                        <a:lnSpc>
                          <a:spcPct val="100000"/>
                        </a:lnSpc>
                        <a:spcBef>
                          <a:spcPts val="105"/>
                        </a:spcBef>
                      </a:pPr>
                      <a:r>
                        <a:rPr sz="850" spc="10" dirty="0">
                          <a:solidFill>
                            <a:srgbClr val="333333"/>
                          </a:solidFill>
                          <a:latin typeface="Arial"/>
                          <a:cs typeface="Arial"/>
                        </a:rPr>
                        <a:t>Women </a:t>
                      </a:r>
                      <a:r>
                        <a:rPr sz="850" spc="5" dirty="0">
                          <a:solidFill>
                            <a:srgbClr val="333333"/>
                          </a:solidFill>
                          <a:latin typeface="Arial"/>
                          <a:cs typeface="Arial"/>
                        </a:rPr>
                        <a:t>Representation</a:t>
                      </a:r>
                      <a:r>
                        <a:rPr sz="850" spc="-30" dirty="0">
                          <a:solidFill>
                            <a:srgbClr val="333333"/>
                          </a:solidFill>
                          <a:latin typeface="Arial"/>
                          <a:cs typeface="Arial"/>
                        </a:rPr>
                        <a:t> </a:t>
                      </a:r>
                      <a:r>
                        <a:rPr sz="850" spc="5" dirty="0">
                          <a:solidFill>
                            <a:srgbClr val="333333"/>
                          </a:solidFill>
                          <a:latin typeface="Arial"/>
                          <a:cs typeface="Arial"/>
                        </a:rPr>
                        <a:t>Overall</a:t>
                      </a:r>
                      <a:endParaRPr sz="850" dirty="0">
                        <a:latin typeface="Arial"/>
                        <a:cs typeface="Arial"/>
                      </a:endParaRPr>
                    </a:p>
                  </a:txBody>
                  <a:tcPr marL="0" marR="0" marT="13335" marB="0">
                    <a:lnT w="6350">
                      <a:solidFill>
                        <a:srgbClr val="CACACA"/>
                      </a:solidFill>
                      <a:prstDash val="solid"/>
                    </a:lnT>
                  </a:tcPr>
                </a:tc>
                <a:tc>
                  <a:txBody>
                    <a:bodyPr/>
                    <a:lstStyle/>
                    <a:p>
                      <a:pPr marL="180340">
                        <a:lnSpc>
                          <a:spcPct val="100000"/>
                        </a:lnSpc>
                        <a:spcBef>
                          <a:spcPts val="105"/>
                        </a:spcBef>
                      </a:pPr>
                      <a:r>
                        <a:rPr sz="850" spc="5" dirty="0">
                          <a:latin typeface="Arial"/>
                          <a:cs typeface="Arial"/>
                        </a:rPr>
                        <a:t>Total</a:t>
                      </a:r>
                      <a:endParaRPr sz="850" dirty="0">
                        <a:latin typeface="Arial"/>
                        <a:cs typeface="Arial"/>
                      </a:endParaRPr>
                    </a:p>
                  </a:txBody>
                  <a:tcPr marL="0" marR="0" marT="13335" marB="0">
                    <a:lnR w="6350">
                      <a:solidFill>
                        <a:srgbClr val="CACACA"/>
                      </a:solidFill>
                      <a:prstDash val="solid"/>
                    </a:lnR>
                    <a:lnT w="6350">
                      <a:solidFill>
                        <a:srgbClr val="CACACA"/>
                      </a:solidFill>
                      <a:prstDash val="solid"/>
                    </a:lnT>
                  </a:tcPr>
                </a:tc>
                <a:tc>
                  <a:txBody>
                    <a:bodyPr/>
                    <a:lstStyle/>
                    <a:p>
                      <a:pPr algn="ctr">
                        <a:lnSpc>
                          <a:spcPct val="100000"/>
                        </a:lnSpc>
                        <a:spcBef>
                          <a:spcPts val="105"/>
                        </a:spcBef>
                      </a:pPr>
                      <a:r>
                        <a:rPr sz="850" spc="5" dirty="0">
                          <a:latin typeface="Arial"/>
                          <a:cs typeface="Arial"/>
                        </a:rPr>
                        <a:t>36.09%</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01"/>
                  </a:ext>
                </a:extLst>
              </a:tr>
              <a:tr h="171379">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Asian</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105"/>
                        </a:spcBef>
                      </a:pPr>
                      <a:r>
                        <a:rPr sz="850" spc="5" dirty="0">
                          <a:latin typeface="Arial"/>
                          <a:cs typeface="Arial"/>
                        </a:rPr>
                        <a:t>2.10%</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02"/>
                  </a:ext>
                </a:extLst>
              </a:tr>
              <a:tr h="165851">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Black</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65"/>
                        </a:spcBef>
                      </a:pPr>
                      <a:r>
                        <a:rPr sz="850" spc="5" dirty="0">
                          <a:latin typeface="Arial"/>
                          <a:cs typeface="Arial"/>
                        </a:rPr>
                        <a:t>3.77%</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03"/>
                  </a:ext>
                </a:extLst>
              </a:tr>
              <a:tr h="171379">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Latino</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105"/>
                        </a:spcBef>
                      </a:pPr>
                      <a:r>
                        <a:rPr sz="850" spc="5" dirty="0">
                          <a:latin typeface="Arial"/>
                          <a:cs typeface="Arial"/>
                        </a:rPr>
                        <a:t>2.15%</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04"/>
                  </a:ext>
                </a:extLst>
              </a:tr>
              <a:tr h="165851">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American</a:t>
                      </a:r>
                      <a:r>
                        <a:rPr sz="850" spc="-5" dirty="0">
                          <a:latin typeface="Arial"/>
                          <a:cs typeface="Arial"/>
                        </a:rPr>
                        <a:t> </a:t>
                      </a:r>
                      <a:r>
                        <a:rPr sz="850" spc="5" dirty="0">
                          <a:latin typeface="Arial"/>
                          <a:cs typeface="Arial"/>
                        </a:rPr>
                        <a:t>Indian</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65"/>
                        </a:spcBef>
                      </a:pPr>
                      <a:r>
                        <a:rPr sz="850" spc="5" dirty="0">
                          <a:latin typeface="Arial"/>
                          <a:cs typeface="Arial"/>
                        </a:rPr>
                        <a:t>0.21%</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05"/>
                  </a:ext>
                </a:extLst>
              </a:tr>
              <a:tr h="171379">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Other</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105"/>
                        </a:spcBef>
                      </a:pPr>
                      <a:r>
                        <a:rPr sz="850" spc="5" dirty="0">
                          <a:latin typeface="Arial"/>
                          <a:cs typeface="Arial"/>
                        </a:rPr>
                        <a:t>0.33%</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06"/>
                  </a:ext>
                </a:extLst>
              </a:tr>
              <a:tr h="165851">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Two or More</a:t>
                      </a:r>
                      <a:r>
                        <a:rPr sz="850" spc="-10" dirty="0">
                          <a:latin typeface="Arial"/>
                          <a:cs typeface="Arial"/>
                        </a:rPr>
                        <a:t> </a:t>
                      </a:r>
                      <a:r>
                        <a:rPr sz="850" spc="5" dirty="0">
                          <a:latin typeface="Arial"/>
                          <a:cs typeface="Arial"/>
                        </a:rPr>
                        <a:t>Races</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65"/>
                        </a:spcBef>
                      </a:pPr>
                      <a:r>
                        <a:rPr sz="850" spc="5" dirty="0">
                          <a:latin typeface="Arial"/>
                          <a:cs typeface="Arial"/>
                        </a:rPr>
                        <a:t>0.20%</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07"/>
                  </a:ext>
                </a:extLst>
              </a:tr>
              <a:tr h="171379">
                <a:tc>
                  <a:txBody>
                    <a:bodyPr/>
                    <a:lstStyle/>
                    <a:p>
                      <a:pPr>
                        <a:lnSpc>
                          <a:spcPct val="100000"/>
                        </a:lnSpc>
                      </a:pPr>
                      <a:endParaRPr sz="800" dirty="0">
                        <a:latin typeface="Times New Roman"/>
                        <a:cs typeface="Times New Roman"/>
                      </a:endParaRPr>
                    </a:p>
                  </a:txBody>
                  <a:tcPr marL="0" marR="0" marT="0" marB="0">
                    <a:lnB w="6350">
                      <a:solidFill>
                        <a:srgbClr val="CACACA"/>
                      </a:solidFill>
                      <a:prstDash val="solid"/>
                    </a:lnB>
                  </a:tcPr>
                </a:tc>
                <a:tc>
                  <a:txBody>
                    <a:bodyPr/>
                    <a:lstStyle/>
                    <a:p>
                      <a:pPr marL="180340">
                        <a:lnSpc>
                          <a:spcPct val="100000"/>
                        </a:lnSpc>
                        <a:spcBef>
                          <a:spcPts val="105"/>
                        </a:spcBef>
                      </a:pPr>
                      <a:r>
                        <a:rPr sz="850" spc="5" dirty="0">
                          <a:latin typeface="Arial"/>
                          <a:cs typeface="Arial"/>
                        </a:rPr>
                        <a:t>White</a:t>
                      </a:r>
                      <a:endParaRPr sz="850" dirty="0">
                        <a:latin typeface="Arial"/>
                        <a:cs typeface="Arial"/>
                      </a:endParaRPr>
                    </a:p>
                  </a:txBody>
                  <a:tcPr marL="0" marR="0" marT="13335" marB="0">
                    <a:lnR w="6350">
                      <a:solidFill>
                        <a:srgbClr val="CACACA"/>
                      </a:solidFill>
                      <a:prstDash val="solid"/>
                    </a:lnR>
                    <a:lnB w="6350">
                      <a:solidFill>
                        <a:srgbClr val="CACACA"/>
                      </a:solidFill>
                      <a:prstDash val="solid"/>
                    </a:lnB>
                  </a:tcPr>
                </a:tc>
                <a:tc>
                  <a:txBody>
                    <a:bodyPr/>
                    <a:lstStyle/>
                    <a:p>
                      <a:pPr algn="ctr">
                        <a:lnSpc>
                          <a:spcPct val="100000"/>
                        </a:lnSpc>
                        <a:spcBef>
                          <a:spcPts val="105"/>
                        </a:spcBef>
                      </a:pPr>
                      <a:r>
                        <a:rPr sz="850" spc="5" dirty="0">
                          <a:latin typeface="Arial"/>
                          <a:cs typeface="Arial"/>
                        </a:rPr>
                        <a:t>27.34%</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08"/>
                  </a:ext>
                </a:extLst>
              </a:tr>
              <a:tr h="165851">
                <a:tc>
                  <a:txBody>
                    <a:bodyPr/>
                    <a:lstStyle/>
                    <a:p>
                      <a:pPr marL="33020">
                        <a:lnSpc>
                          <a:spcPct val="100000"/>
                        </a:lnSpc>
                        <a:spcBef>
                          <a:spcPts val="105"/>
                        </a:spcBef>
                      </a:pPr>
                      <a:r>
                        <a:rPr sz="850" spc="10" dirty="0">
                          <a:solidFill>
                            <a:srgbClr val="333333"/>
                          </a:solidFill>
                          <a:latin typeface="Arial"/>
                          <a:cs typeface="Arial"/>
                        </a:rPr>
                        <a:t>Men </a:t>
                      </a:r>
                      <a:r>
                        <a:rPr sz="850" spc="5" dirty="0">
                          <a:solidFill>
                            <a:srgbClr val="333333"/>
                          </a:solidFill>
                          <a:latin typeface="Arial"/>
                          <a:cs typeface="Arial"/>
                        </a:rPr>
                        <a:t>Representation</a:t>
                      </a:r>
                      <a:r>
                        <a:rPr sz="850" spc="-25" dirty="0">
                          <a:solidFill>
                            <a:srgbClr val="333333"/>
                          </a:solidFill>
                          <a:latin typeface="Arial"/>
                          <a:cs typeface="Arial"/>
                        </a:rPr>
                        <a:t> </a:t>
                      </a:r>
                      <a:r>
                        <a:rPr sz="850" spc="5" dirty="0">
                          <a:solidFill>
                            <a:srgbClr val="333333"/>
                          </a:solidFill>
                          <a:latin typeface="Arial"/>
                          <a:cs typeface="Arial"/>
                        </a:rPr>
                        <a:t>Overall</a:t>
                      </a:r>
                      <a:endParaRPr sz="850" dirty="0">
                        <a:latin typeface="Arial"/>
                        <a:cs typeface="Arial"/>
                      </a:endParaRPr>
                    </a:p>
                  </a:txBody>
                  <a:tcPr marL="0" marR="0" marT="13335" marB="0">
                    <a:lnT w="6350">
                      <a:solidFill>
                        <a:srgbClr val="CACACA"/>
                      </a:solidFill>
                      <a:prstDash val="solid"/>
                    </a:lnT>
                  </a:tcPr>
                </a:tc>
                <a:tc>
                  <a:txBody>
                    <a:bodyPr/>
                    <a:lstStyle/>
                    <a:p>
                      <a:pPr marL="180340">
                        <a:lnSpc>
                          <a:spcPct val="100000"/>
                        </a:lnSpc>
                        <a:spcBef>
                          <a:spcPts val="105"/>
                        </a:spcBef>
                      </a:pPr>
                      <a:r>
                        <a:rPr sz="850" spc="5" dirty="0">
                          <a:latin typeface="Arial"/>
                          <a:cs typeface="Arial"/>
                        </a:rPr>
                        <a:t>Total</a:t>
                      </a:r>
                      <a:endParaRPr sz="850" dirty="0">
                        <a:latin typeface="Arial"/>
                        <a:cs typeface="Arial"/>
                      </a:endParaRPr>
                    </a:p>
                  </a:txBody>
                  <a:tcPr marL="0" marR="0" marT="13335" marB="0">
                    <a:lnR w="6350">
                      <a:solidFill>
                        <a:srgbClr val="CACACA"/>
                      </a:solidFill>
                      <a:prstDash val="solid"/>
                    </a:lnR>
                    <a:lnT w="6350">
                      <a:solidFill>
                        <a:srgbClr val="CACACA"/>
                      </a:solidFill>
                      <a:prstDash val="solid"/>
                    </a:lnT>
                  </a:tcPr>
                </a:tc>
                <a:tc>
                  <a:txBody>
                    <a:bodyPr/>
                    <a:lstStyle/>
                    <a:p>
                      <a:pPr algn="ctr">
                        <a:lnSpc>
                          <a:spcPct val="100000"/>
                        </a:lnSpc>
                        <a:spcBef>
                          <a:spcPts val="65"/>
                        </a:spcBef>
                      </a:pPr>
                      <a:r>
                        <a:rPr sz="850" spc="5" dirty="0">
                          <a:latin typeface="Arial"/>
                          <a:cs typeface="Arial"/>
                        </a:rPr>
                        <a:t>63.91%</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09"/>
                  </a:ext>
                </a:extLst>
              </a:tr>
              <a:tr h="165851">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Asian</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65"/>
                        </a:spcBef>
                      </a:pPr>
                      <a:r>
                        <a:rPr sz="850" spc="5" dirty="0">
                          <a:latin typeface="Arial"/>
                          <a:cs typeface="Arial"/>
                        </a:rPr>
                        <a:t>3.02%</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10"/>
                  </a:ext>
                </a:extLst>
              </a:tr>
              <a:tr h="171379">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Black</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105"/>
                        </a:spcBef>
                      </a:pPr>
                      <a:r>
                        <a:rPr sz="850" spc="5" dirty="0">
                          <a:latin typeface="Arial"/>
                          <a:cs typeface="Arial"/>
                        </a:rPr>
                        <a:t>5.67%</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11"/>
                  </a:ext>
                </a:extLst>
              </a:tr>
              <a:tr h="165851">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Latino</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65"/>
                        </a:spcBef>
                      </a:pPr>
                      <a:r>
                        <a:rPr sz="850" spc="5" dirty="0">
                          <a:latin typeface="Arial"/>
                          <a:cs typeface="Arial"/>
                        </a:rPr>
                        <a:t>3.91%</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12"/>
                  </a:ext>
                </a:extLst>
              </a:tr>
              <a:tr h="171379">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American</a:t>
                      </a:r>
                      <a:r>
                        <a:rPr sz="850" spc="-5" dirty="0">
                          <a:latin typeface="Arial"/>
                          <a:cs typeface="Arial"/>
                        </a:rPr>
                        <a:t> </a:t>
                      </a:r>
                      <a:r>
                        <a:rPr sz="850" spc="5" dirty="0">
                          <a:latin typeface="Arial"/>
                          <a:cs typeface="Arial"/>
                        </a:rPr>
                        <a:t>Indian</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105"/>
                        </a:spcBef>
                      </a:pPr>
                      <a:r>
                        <a:rPr sz="850" spc="5" dirty="0">
                          <a:latin typeface="Arial"/>
                          <a:cs typeface="Arial"/>
                        </a:rPr>
                        <a:t>0.38%</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89CD7D"/>
                    </a:solidFill>
                  </a:tcPr>
                </a:tc>
                <a:extLst>
                  <a:ext uri="{0D108BD9-81ED-4DB2-BD59-A6C34878D82A}">
                    <a16:rowId xmlns:a16="http://schemas.microsoft.com/office/drawing/2014/main" val="10013"/>
                  </a:ext>
                </a:extLst>
              </a:tr>
              <a:tr h="165851">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Other</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65"/>
                        </a:spcBef>
                      </a:pPr>
                      <a:r>
                        <a:rPr sz="850" spc="5" dirty="0">
                          <a:latin typeface="Arial"/>
                          <a:cs typeface="Arial"/>
                        </a:rPr>
                        <a:t>0.99%</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14"/>
                  </a:ext>
                </a:extLst>
              </a:tr>
              <a:tr h="171379">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Two or More</a:t>
                      </a:r>
                      <a:r>
                        <a:rPr sz="850" spc="-10" dirty="0">
                          <a:latin typeface="Arial"/>
                          <a:cs typeface="Arial"/>
                        </a:rPr>
                        <a:t> </a:t>
                      </a:r>
                      <a:r>
                        <a:rPr sz="850" spc="5" dirty="0">
                          <a:latin typeface="Arial"/>
                          <a:cs typeface="Arial"/>
                        </a:rPr>
                        <a:t>Races</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105"/>
                        </a:spcBef>
                      </a:pPr>
                      <a:r>
                        <a:rPr sz="850" spc="5" dirty="0">
                          <a:latin typeface="Arial"/>
                          <a:cs typeface="Arial"/>
                        </a:rPr>
                        <a:t>0.47%</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15"/>
                  </a:ext>
                </a:extLst>
              </a:tr>
              <a:tr h="165851">
                <a:tc>
                  <a:txBody>
                    <a:bodyPr/>
                    <a:lstStyle/>
                    <a:p>
                      <a:pPr>
                        <a:lnSpc>
                          <a:spcPct val="100000"/>
                        </a:lnSpc>
                      </a:pPr>
                      <a:endParaRPr sz="800" dirty="0">
                        <a:latin typeface="Times New Roman"/>
                        <a:cs typeface="Times New Roman"/>
                      </a:endParaRPr>
                    </a:p>
                  </a:txBody>
                  <a:tcPr marL="0" marR="0" marT="0" marB="0">
                    <a:lnB w="6350">
                      <a:solidFill>
                        <a:srgbClr val="CACACA"/>
                      </a:solidFill>
                      <a:prstDash val="solid"/>
                    </a:lnB>
                  </a:tcPr>
                </a:tc>
                <a:tc>
                  <a:txBody>
                    <a:bodyPr/>
                    <a:lstStyle/>
                    <a:p>
                      <a:pPr marL="180340">
                        <a:lnSpc>
                          <a:spcPct val="100000"/>
                        </a:lnSpc>
                        <a:spcBef>
                          <a:spcPts val="105"/>
                        </a:spcBef>
                      </a:pPr>
                      <a:r>
                        <a:rPr sz="850" spc="5" dirty="0">
                          <a:latin typeface="Arial"/>
                          <a:cs typeface="Arial"/>
                        </a:rPr>
                        <a:t>White</a:t>
                      </a:r>
                      <a:endParaRPr sz="850" dirty="0">
                        <a:latin typeface="Arial"/>
                        <a:cs typeface="Arial"/>
                      </a:endParaRPr>
                    </a:p>
                  </a:txBody>
                  <a:tcPr marL="0" marR="0" marT="13335" marB="0">
                    <a:lnR w="6350">
                      <a:solidFill>
                        <a:srgbClr val="CACACA"/>
                      </a:solidFill>
                      <a:prstDash val="solid"/>
                    </a:lnR>
                    <a:lnB w="6350">
                      <a:solidFill>
                        <a:srgbClr val="CACACA"/>
                      </a:solidFill>
                      <a:prstDash val="solid"/>
                    </a:lnB>
                  </a:tcPr>
                </a:tc>
                <a:tc>
                  <a:txBody>
                    <a:bodyPr/>
                    <a:lstStyle/>
                    <a:p>
                      <a:pPr algn="ctr">
                        <a:lnSpc>
                          <a:spcPct val="100000"/>
                        </a:lnSpc>
                        <a:spcBef>
                          <a:spcPts val="65"/>
                        </a:spcBef>
                      </a:pPr>
                      <a:r>
                        <a:rPr sz="850" spc="5" dirty="0">
                          <a:latin typeface="Arial"/>
                          <a:cs typeface="Arial"/>
                        </a:rPr>
                        <a:t>49.47%</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89CD7D"/>
                    </a:solidFill>
                  </a:tcPr>
                </a:tc>
                <a:extLst>
                  <a:ext uri="{0D108BD9-81ED-4DB2-BD59-A6C34878D82A}">
                    <a16:rowId xmlns:a16="http://schemas.microsoft.com/office/drawing/2014/main" val="10016"/>
                  </a:ext>
                </a:extLst>
              </a:tr>
              <a:tr h="165851">
                <a:tc>
                  <a:txBody>
                    <a:bodyPr/>
                    <a:lstStyle/>
                    <a:p>
                      <a:pPr marL="33020">
                        <a:lnSpc>
                          <a:spcPct val="100000"/>
                        </a:lnSpc>
                        <a:spcBef>
                          <a:spcPts val="105"/>
                        </a:spcBef>
                      </a:pPr>
                      <a:r>
                        <a:rPr sz="850" spc="10" dirty="0">
                          <a:solidFill>
                            <a:srgbClr val="333333"/>
                          </a:solidFill>
                          <a:latin typeface="Arial"/>
                          <a:cs typeface="Arial"/>
                        </a:rPr>
                        <a:t>Women New </a:t>
                      </a:r>
                      <a:r>
                        <a:rPr sz="850" spc="5" dirty="0">
                          <a:solidFill>
                            <a:srgbClr val="333333"/>
                          </a:solidFill>
                          <a:latin typeface="Arial"/>
                          <a:cs typeface="Arial"/>
                        </a:rPr>
                        <a:t>Hires</a:t>
                      </a:r>
                      <a:r>
                        <a:rPr sz="850" spc="-30" dirty="0">
                          <a:solidFill>
                            <a:srgbClr val="333333"/>
                          </a:solidFill>
                          <a:latin typeface="Arial"/>
                          <a:cs typeface="Arial"/>
                        </a:rPr>
                        <a:t> </a:t>
                      </a:r>
                      <a:r>
                        <a:rPr sz="850" spc="5" dirty="0">
                          <a:solidFill>
                            <a:srgbClr val="333333"/>
                          </a:solidFill>
                          <a:latin typeface="Arial"/>
                          <a:cs typeface="Arial"/>
                        </a:rPr>
                        <a:t>Overall</a:t>
                      </a:r>
                      <a:endParaRPr sz="850" dirty="0">
                        <a:latin typeface="Arial"/>
                        <a:cs typeface="Arial"/>
                      </a:endParaRPr>
                    </a:p>
                  </a:txBody>
                  <a:tcPr marL="0" marR="0" marT="13335" marB="0">
                    <a:lnT w="6350">
                      <a:solidFill>
                        <a:srgbClr val="CACACA"/>
                      </a:solidFill>
                      <a:prstDash val="solid"/>
                    </a:lnT>
                  </a:tcPr>
                </a:tc>
                <a:tc>
                  <a:txBody>
                    <a:bodyPr/>
                    <a:lstStyle/>
                    <a:p>
                      <a:pPr marL="180340">
                        <a:lnSpc>
                          <a:spcPct val="100000"/>
                        </a:lnSpc>
                        <a:spcBef>
                          <a:spcPts val="105"/>
                        </a:spcBef>
                      </a:pPr>
                      <a:r>
                        <a:rPr sz="850" spc="5" dirty="0">
                          <a:latin typeface="Arial"/>
                          <a:cs typeface="Arial"/>
                        </a:rPr>
                        <a:t>Total</a:t>
                      </a:r>
                      <a:endParaRPr sz="850" dirty="0">
                        <a:latin typeface="Arial"/>
                        <a:cs typeface="Arial"/>
                      </a:endParaRPr>
                    </a:p>
                  </a:txBody>
                  <a:tcPr marL="0" marR="0" marT="13335" marB="0">
                    <a:lnR w="6350">
                      <a:solidFill>
                        <a:srgbClr val="CACACA"/>
                      </a:solidFill>
                      <a:prstDash val="solid"/>
                    </a:lnR>
                    <a:lnT w="6350">
                      <a:solidFill>
                        <a:srgbClr val="CACACA"/>
                      </a:solidFill>
                      <a:prstDash val="solid"/>
                    </a:lnT>
                  </a:tcPr>
                </a:tc>
                <a:tc>
                  <a:txBody>
                    <a:bodyPr/>
                    <a:lstStyle/>
                    <a:p>
                      <a:pPr algn="ctr">
                        <a:lnSpc>
                          <a:spcPct val="100000"/>
                        </a:lnSpc>
                        <a:spcBef>
                          <a:spcPts val="105"/>
                        </a:spcBef>
                      </a:pPr>
                      <a:r>
                        <a:rPr sz="850" spc="5" dirty="0">
                          <a:latin typeface="Arial"/>
                          <a:cs typeface="Arial"/>
                        </a:rPr>
                        <a:t>32.08%</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17"/>
                  </a:ext>
                </a:extLst>
              </a:tr>
              <a:tr h="171379">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Asian</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105"/>
                        </a:spcBef>
                      </a:pPr>
                      <a:r>
                        <a:rPr sz="850" spc="5" dirty="0">
                          <a:latin typeface="Arial"/>
                          <a:cs typeface="Arial"/>
                        </a:rPr>
                        <a:t>2.40%</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18"/>
                  </a:ext>
                </a:extLst>
              </a:tr>
              <a:tr h="165851">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Black</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65"/>
                        </a:spcBef>
                      </a:pPr>
                      <a:r>
                        <a:rPr sz="850" spc="5" dirty="0">
                          <a:latin typeface="Arial"/>
                          <a:cs typeface="Arial"/>
                        </a:rPr>
                        <a:t>4.26%</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19"/>
                  </a:ext>
                </a:extLst>
              </a:tr>
              <a:tr h="171379">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Latino</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105"/>
                        </a:spcBef>
                      </a:pPr>
                      <a:r>
                        <a:rPr sz="850" spc="5" dirty="0">
                          <a:latin typeface="Arial"/>
                          <a:cs typeface="Arial"/>
                        </a:rPr>
                        <a:t>2.55%</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20"/>
                  </a:ext>
                </a:extLst>
              </a:tr>
              <a:tr h="165851">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American</a:t>
                      </a:r>
                      <a:r>
                        <a:rPr sz="850" spc="-5" dirty="0">
                          <a:latin typeface="Arial"/>
                          <a:cs typeface="Arial"/>
                        </a:rPr>
                        <a:t> </a:t>
                      </a:r>
                      <a:r>
                        <a:rPr sz="850" spc="5" dirty="0">
                          <a:latin typeface="Arial"/>
                          <a:cs typeface="Arial"/>
                        </a:rPr>
                        <a:t>Indian</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65"/>
                        </a:spcBef>
                      </a:pPr>
                      <a:r>
                        <a:rPr sz="850" spc="5" dirty="0">
                          <a:latin typeface="Arial"/>
                          <a:cs typeface="Arial"/>
                        </a:rPr>
                        <a:t>0.05%</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21"/>
                  </a:ext>
                </a:extLst>
              </a:tr>
              <a:tr h="171379">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Other</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105"/>
                        </a:spcBef>
                      </a:pPr>
                      <a:r>
                        <a:rPr sz="850" spc="5" dirty="0">
                          <a:latin typeface="Arial"/>
                          <a:cs typeface="Arial"/>
                        </a:rPr>
                        <a:t>0.59%</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22"/>
                  </a:ext>
                </a:extLst>
              </a:tr>
              <a:tr h="165851">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Two or More</a:t>
                      </a:r>
                      <a:r>
                        <a:rPr sz="850" spc="-10" dirty="0">
                          <a:latin typeface="Arial"/>
                          <a:cs typeface="Arial"/>
                        </a:rPr>
                        <a:t> </a:t>
                      </a:r>
                      <a:r>
                        <a:rPr sz="850" spc="5" dirty="0">
                          <a:latin typeface="Arial"/>
                          <a:cs typeface="Arial"/>
                        </a:rPr>
                        <a:t>Races</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65"/>
                        </a:spcBef>
                      </a:pPr>
                      <a:r>
                        <a:rPr sz="850" spc="5" dirty="0">
                          <a:latin typeface="Arial"/>
                          <a:cs typeface="Arial"/>
                        </a:rPr>
                        <a:t>1.08%</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23"/>
                  </a:ext>
                </a:extLst>
              </a:tr>
              <a:tr h="171379">
                <a:tc>
                  <a:txBody>
                    <a:bodyPr/>
                    <a:lstStyle/>
                    <a:p>
                      <a:pPr>
                        <a:lnSpc>
                          <a:spcPct val="100000"/>
                        </a:lnSpc>
                      </a:pPr>
                      <a:endParaRPr sz="800" dirty="0">
                        <a:latin typeface="Times New Roman"/>
                        <a:cs typeface="Times New Roman"/>
                      </a:endParaRPr>
                    </a:p>
                  </a:txBody>
                  <a:tcPr marL="0" marR="0" marT="0" marB="0">
                    <a:lnB w="6350">
                      <a:solidFill>
                        <a:srgbClr val="CACACA"/>
                      </a:solidFill>
                      <a:prstDash val="solid"/>
                    </a:lnB>
                  </a:tcPr>
                </a:tc>
                <a:tc>
                  <a:txBody>
                    <a:bodyPr/>
                    <a:lstStyle/>
                    <a:p>
                      <a:pPr marL="180340">
                        <a:lnSpc>
                          <a:spcPct val="100000"/>
                        </a:lnSpc>
                        <a:spcBef>
                          <a:spcPts val="105"/>
                        </a:spcBef>
                      </a:pPr>
                      <a:r>
                        <a:rPr sz="850" spc="5" dirty="0">
                          <a:latin typeface="Arial"/>
                          <a:cs typeface="Arial"/>
                        </a:rPr>
                        <a:t>White</a:t>
                      </a:r>
                      <a:endParaRPr sz="850" dirty="0">
                        <a:latin typeface="Arial"/>
                        <a:cs typeface="Arial"/>
                      </a:endParaRPr>
                    </a:p>
                  </a:txBody>
                  <a:tcPr marL="0" marR="0" marT="13335" marB="0">
                    <a:lnR w="6350">
                      <a:solidFill>
                        <a:srgbClr val="CACACA"/>
                      </a:solidFill>
                      <a:prstDash val="solid"/>
                    </a:lnR>
                    <a:lnB w="6350">
                      <a:solidFill>
                        <a:srgbClr val="CACACA"/>
                      </a:solidFill>
                      <a:prstDash val="solid"/>
                    </a:lnB>
                  </a:tcPr>
                </a:tc>
                <a:tc>
                  <a:txBody>
                    <a:bodyPr/>
                    <a:lstStyle/>
                    <a:p>
                      <a:pPr algn="ctr">
                        <a:lnSpc>
                          <a:spcPct val="100000"/>
                        </a:lnSpc>
                        <a:spcBef>
                          <a:spcPts val="105"/>
                        </a:spcBef>
                      </a:pPr>
                      <a:r>
                        <a:rPr sz="850" spc="5" dirty="0">
                          <a:latin typeface="Arial"/>
                          <a:cs typeface="Arial"/>
                        </a:rPr>
                        <a:t>21.16%</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24"/>
                  </a:ext>
                </a:extLst>
              </a:tr>
              <a:tr h="165851">
                <a:tc>
                  <a:txBody>
                    <a:bodyPr/>
                    <a:lstStyle/>
                    <a:p>
                      <a:pPr marL="33020">
                        <a:lnSpc>
                          <a:spcPct val="100000"/>
                        </a:lnSpc>
                        <a:spcBef>
                          <a:spcPts val="105"/>
                        </a:spcBef>
                      </a:pPr>
                      <a:r>
                        <a:rPr sz="850" spc="10" dirty="0">
                          <a:solidFill>
                            <a:srgbClr val="333333"/>
                          </a:solidFill>
                          <a:latin typeface="Arial"/>
                          <a:cs typeface="Arial"/>
                        </a:rPr>
                        <a:t>Men New </a:t>
                      </a:r>
                      <a:r>
                        <a:rPr sz="850" spc="5" dirty="0">
                          <a:solidFill>
                            <a:srgbClr val="333333"/>
                          </a:solidFill>
                          <a:latin typeface="Arial"/>
                          <a:cs typeface="Arial"/>
                        </a:rPr>
                        <a:t>Hires</a:t>
                      </a:r>
                      <a:r>
                        <a:rPr sz="850" spc="-25" dirty="0">
                          <a:solidFill>
                            <a:srgbClr val="333333"/>
                          </a:solidFill>
                          <a:latin typeface="Arial"/>
                          <a:cs typeface="Arial"/>
                        </a:rPr>
                        <a:t> </a:t>
                      </a:r>
                      <a:r>
                        <a:rPr sz="850" spc="5" dirty="0">
                          <a:solidFill>
                            <a:srgbClr val="333333"/>
                          </a:solidFill>
                          <a:latin typeface="Arial"/>
                          <a:cs typeface="Arial"/>
                        </a:rPr>
                        <a:t>Overall</a:t>
                      </a:r>
                      <a:endParaRPr sz="850" dirty="0">
                        <a:latin typeface="Arial"/>
                        <a:cs typeface="Arial"/>
                      </a:endParaRPr>
                    </a:p>
                  </a:txBody>
                  <a:tcPr marL="0" marR="0" marT="13335" marB="0">
                    <a:lnT w="6350">
                      <a:solidFill>
                        <a:srgbClr val="CACACA"/>
                      </a:solidFill>
                      <a:prstDash val="solid"/>
                    </a:lnT>
                  </a:tcPr>
                </a:tc>
                <a:tc>
                  <a:txBody>
                    <a:bodyPr/>
                    <a:lstStyle/>
                    <a:p>
                      <a:pPr marL="180340">
                        <a:lnSpc>
                          <a:spcPct val="100000"/>
                        </a:lnSpc>
                        <a:spcBef>
                          <a:spcPts val="105"/>
                        </a:spcBef>
                      </a:pPr>
                      <a:r>
                        <a:rPr sz="850" spc="5" dirty="0">
                          <a:latin typeface="Arial"/>
                          <a:cs typeface="Arial"/>
                        </a:rPr>
                        <a:t>Total</a:t>
                      </a:r>
                      <a:endParaRPr sz="850" dirty="0">
                        <a:latin typeface="Arial"/>
                        <a:cs typeface="Arial"/>
                      </a:endParaRPr>
                    </a:p>
                  </a:txBody>
                  <a:tcPr marL="0" marR="0" marT="13335" marB="0">
                    <a:lnR w="6350">
                      <a:solidFill>
                        <a:srgbClr val="CACACA"/>
                      </a:solidFill>
                      <a:prstDash val="solid"/>
                    </a:lnR>
                    <a:lnT w="6350">
                      <a:solidFill>
                        <a:srgbClr val="CACACA"/>
                      </a:solidFill>
                      <a:prstDash val="solid"/>
                    </a:lnT>
                  </a:tcPr>
                </a:tc>
                <a:tc>
                  <a:txBody>
                    <a:bodyPr/>
                    <a:lstStyle/>
                    <a:p>
                      <a:pPr algn="ctr">
                        <a:lnSpc>
                          <a:spcPct val="100000"/>
                        </a:lnSpc>
                        <a:spcBef>
                          <a:spcPts val="65"/>
                        </a:spcBef>
                      </a:pPr>
                      <a:r>
                        <a:rPr sz="850" spc="5" dirty="0">
                          <a:latin typeface="Arial"/>
                          <a:cs typeface="Arial"/>
                        </a:rPr>
                        <a:t>67.92%</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89CD7D"/>
                    </a:solidFill>
                  </a:tcPr>
                </a:tc>
                <a:extLst>
                  <a:ext uri="{0D108BD9-81ED-4DB2-BD59-A6C34878D82A}">
                    <a16:rowId xmlns:a16="http://schemas.microsoft.com/office/drawing/2014/main" val="10025"/>
                  </a:ext>
                </a:extLst>
              </a:tr>
              <a:tr h="165851">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Asian</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65"/>
                        </a:spcBef>
                      </a:pPr>
                      <a:r>
                        <a:rPr sz="850" spc="5" dirty="0">
                          <a:latin typeface="Arial"/>
                          <a:cs typeface="Arial"/>
                        </a:rPr>
                        <a:t>3.62%</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DF3430"/>
                    </a:solidFill>
                  </a:tcPr>
                </a:tc>
                <a:extLst>
                  <a:ext uri="{0D108BD9-81ED-4DB2-BD59-A6C34878D82A}">
                    <a16:rowId xmlns:a16="http://schemas.microsoft.com/office/drawing/2014/main" val="10026"/>
                  </a:ext>
                </a:extLst>
              </a:tr>
              <a:tr h="171379">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Black</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105"/>
                        </a:spcBef>
                      </a:pPr>
                      <a:r>
                        <a:rPr sz="850" spc="5" dirty="0">
                          <a:latin typeface="Arial"/>
                          <a:cs typeface="Arial"/>
                        </a:rPr>
                        <a:t>7.25%</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27"/>
                  </a:ext>
                </a:extLst>
              </a:tr>
              <a:tr h="165851">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Latino</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65"/>
                        </a:spcBef>
                      </a:pPr>
                      <a:r>
                        <a:rPr sz="850" spc="5" dirty="0">
                          <a:latin typeface="Arial"/>
                          <a:cs typeface="Arial"/>
                        </a:rPr>
                        <a:t>5.09%</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28"/>
                  </a:ext>
                </a:extLst>
              </a:tr>
              <a:tr h="171379">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American</a:t>
                      </a:r>
                      <a:r>
                        <a:rPr sz="850" spc="-5" dirty="0">
                          <a:latin typeface="Arial"/>
                          <a:cs typeface="Arial"/>
                        </a:rPr>
                        <a:t> </a:t>
                      </a:r>
                      <a:r>
                        <a:rPr sz="850" spc="5" dirty="0">
                          <a:latin typeface="Arial"/>
                          <a:cs typeface="Arial"/>
                        </a:rPr>
                        <a:t>Indian</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105"/>
                        </a:spcBef>
                      </a:pPr>
                      <a:r>
                        <a:rPr sz="850" spc="5" dirty="0">
                          <a:latin typeface="Arial"/>
                          <a:cs typeface="Arial"/>
                        </a:rPr>
                        <a:t>0.59%</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2F9042"/>
                    </a:solidFill>
                  </a:tcPr>
                </a:tc>
                <a:extLst>
                  <a:ext uri="{0D108BD9-81ED-4DB2-BD59-A6C34878D82A}">
                    <a16:rowId xmlns:a16="http://schemas.microsoft.com/office/drawing/2014/main" val="10029"/>
                  </a:ext>
                </a:extLst>
              </a:tr>
              <a:tr h="165851">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Other</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65"/>
                        </a:spcBef>
                      </a:pPr>
                      <a:r>
                        <a:rPr sz="850" spc="5" dirty="0">
                          <a:latin typeface="Arial"/>
                          <a:cs typeface="Arial"/>
                        </a:rPr>
                        <a:t>1.57%</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30"/>
                  </a:ext>
                </a:extLst>
              </a:tr>
              <a:tr h="171379">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Two or More</a:t>
                      </a:r>
                      <a:r>
                        <a:rPr sz="850" spc="-10" dirty="0">
                          <a:latin typeface="Arial"/>
                          <a:cs typeface="Arial"/>
                        </a:rPr>
                        <a:t> </a:t>
                      </a:r>
                      <a:r>
                        <a:rPr sz="850" spc="5" dirty="0">
                          <a:latin typeface="Arial"/>
                          <a:cs typeface="Arial"/>
                        </a:rPr>
                        <a:t>Races</a:t>
                      </a:r>
                      <a:endParaRPr sz="850" dirty="0">
                        <a:latin typeface="Arial"/>
                        <a:cs typeface="Arial"/>
                      </a:endParaRPr>
                    </a:p>
                  </a:txBody>
                  <a:tcPr marL="0" marR="0" marT="13335" marB="0">
                    <a:lnR w="6350">
                      <a:solidFill>
                        <a:srgbClr val="CACACA"/>
                      </a:solidFill>
                      <a:prstDash val="solid"/>
                    </a:lnR>
                  </a:tcPr>
                </a:tc>
                <a:tc>
                  <a:txBody>
                    <a:bodyPr/>
                    <a:lstStyle/>
                    <a:p>
                      <a:pPr marL="3175" algn="ctr">
                        <a:lnSpc>
                          <a:spcPct val="100000"/>
                        </a:lnSpc>
                        <a:spcBef>
                          <a:spcPts val="105"/>
                        </a:spcBef>
                      </a:pPr>
                      <a:r>
                        <a:rPr sz="850" spc="5" dirty="0">
                          <a:latin typeface="Arial"/>
                          <a:cs typeface="Arial"/>
                        </a:rPr>
                        <a:t>1.67%</a:t>
                      </a:r>
                      <a:endParaRPr sz="850" dirty="0">
                        <a:latin typeface="Arial"/>
                        <a:cs typeface="Arial"/>
                      </a:endParaRPr>
                    </a:p>
                  </a:txBody>
                  <a:tcPr marL="0" marR="0" marT="1333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FFD966"/>
                    </a:solidFill>
                  </a:tcPr>
                </a:tc>
                <a:extLst>
                  <a:ext uri="{0D108BD9-81ED-4DB2-BD59-A6C34878D82A}">
                    <a16:rowId xmlns:a16="http://schemas.microsoft.com/office/drawing/2014/main" val="10031"/>
                  </a:ext>
                </a:extLst>
              </a:tr>
              <a:tr h="165851">
                <a:tc>
                  <a:txBody>
                    <a:bodyPr/>
                    <a:lstStyle/>
                    <a:p>
                      <a:pPr>
                        <a:lnSpc>
                          <a:spcPct val="100000"/>
                        </a:lnSpc>
                      </a:pPr>
                      <a:endParaRPr sz="800" dirty="0">
                        <a:latin typeface="Times New Roman"/>
                        <a:cs typeface="Times New Roman"/>
                      </a:endParaRPr>
                    </a:p>
                  </a:txBody>
                  <a:tcPr marL="0" marR="0" marT="0" marB="0"/>
                </a:tc>
                <a:tc>
                  <a:txBody>
                    <a:bodyPr/>
                    <a:lstStyle/>
                    <a:p>
                      <a:pPr marL="180340">
                        <a:lnSpc>
                          <a:spcPct val="100000"/>
                        </a:lnSpc>
                        <a:spcBef>
                          <a:spcPts val="105"/>
                        </a:spcBef>
                      </a:pPr>
                      <a:r>
                        <a:rPr sz="850" spc="5" dirty="0">
                          <a:latin typeface="Arial"/>
                          <a:cs typeface="Arial"/>
                        </a:rPr>
                        <a:t>White</a:t>
                      </a:r>
                      <a:endParaRPr sz="850" dirty="0">
                        <a:latin typeface="Arial"/>
                        <a:cs typeface="Arial"/>
                      </a:endParaRPr>
                    </a:p>
                  </a:txBody>
                  <a:tcPr marL="0" marR="0" marT="13335" marB="0">
                    <a:lnR w="6350">
                      <a:solidFill>
                        <a:srgbClr val="CACACA"/>
                      </a:solidFill>
                      <a:prstDash val="solid"/>
                    </a:lnR>
                  </a:tcPr>
                </a:tc>
                <a:tc>
                  <a:txBody>
                    <a:bodyPr/>
                    <a:lstStyle/>
                    <a:p>
                      <a:pPr algn="ctr">
                        <a:lnSpc>
                          <a:spcPct val="100000"/>
                        </a:lnSpc>
                        <a:spcBef>
                          <a:spcPts val="65"/>
                        </a:spcBef>
                      </a:pPr>
                      <a:r>
                        <a:rPr sz="850" spc="5" dirty="0">
                          <a:latin typeface="Arial"/>
                          <a:cs typeface="Arial"/>
                        </a:rPr>
                        <a:t>48.14%</a:t>
                      </a:r>
                      <a:endParaRPr sz="850" dirty="0">
                        <a:latin typeface="Arial"/>
                        <a:cs typeface="Arial"/>
                      </a:endParaRPr>
                    </a:p>
                  </a:txBody>
                  <a:tcPr marL="0" marR="0" marT="8255" marB="0">
                    <a:lnL w="6350">
                      <a:solidFill>
                        <a:srgbClr val="CACACA"/>
                      </a:solidFill>
                      <a:prstDash val="solid"/>
                    </a:lnL>
                    <a:lnR w="6350">
                      <a:solidFill>
                        <a:srgbClr val="CACACA"/>
                      </a:solidFill>
                      <a:prstDash val="solid"/>
                    </a:lnR>
                    <a:lnT w="6350">
                      <a:solidFill>
                        <a:srgbClr val="CACACA"/>
                      </a:solidFill>
                      <a:prstDash val="solid"/>
                    </a:lnT>
                    <a:lnB w="6350">
                      <a:solidFill>
                        <a:srgbClr val="CACACA"/>
                      </a:solidFill>
                      <a:prstDash val="solid"/>
                    </a:lnB>
                    <a:solidFill>
                      <a:srgbClr val="89CD7D"/>
                    </a:solidFill>
                  </a:tcPr>
                </a:tc>
                <a:extLst>
                  <a:ext uri="{0D108BD9-81ED-4DB2-BD59-A6C34878D82A}">
                    <a16:rowId xmlns:a16="http://schemas.microsoft.com/office/drawing/2014/main" val="10032"/>
                  </a:ext>
                </a:extLst>
              </a:tr>
            </a:tbl>
          </a:graphicData>
        </a:graphic>
      </p:graphicFrame>
      <p:sp>
        <p:nvSpPr>
          <p:cNvPr id="8" name="object 2">
            <a:extLst>
              <a:ext uri="{FF2B5EF4-FFF2-40B4-BE49-F238E27FC236}">
                <a16:creationId xmlns:a16="http://schemas.microsoft.com/office/drawing/2014/main" id="{8D57A334-831F-E74F-BC43-C1CEBB5038A6}"/>
              </a:ext>
            </a:extLst>
          </p:cNvPr>
          <p:cNvSpPr txBox="1"/>
          <p:nvPr/>
        </p:nvSpPr>
        <p:spPr>
          <a:xfrm>
            <a:off x="491830" y="81306"/>
            <a:ext cx="3263265" cy="271145"/>
          </a:xfrm>
          <a:prstGeom prst="rect">
            <a:avLst/>
          </a:prstGeom>
        </p:spPr>
        <p:txBody>
          <a:bodyPr vert="horz" wrap="square" lIns="0" tIns="13970" rIns="0" bIns="0" rtlCol="0">
            <a:spAutoFit/>
          </a:bodyPr>
          <a:lstStyle/>
          <a:p>
            <a:pPr marL="12700">
              <a:lnSpc>
                <a:spcPct val="100000"/>
              </a:lnSpc>
              <a:spcBef>
                <a:spcPts val="110"/>
              </a:spcBef>
            </a:pPr>
            <a:r>
              <a:rPr sz="1600" b="1" dirty="0">
                <a:solidFill>
                  <a:srgbClr val="125EA6"/>
                </a:solidFill>
                <a:latin typeface="Arial"/>
                <a:cs typeface="Arial"/>
              </a:rPr>
              <a:t>Human Capital Metrics: </a:t>
            </a:r>
            <a:r>
              <a:rPr sz="1600" b="1" dirty="0">
                <a:solidFill>
                  <a:srgbClr val="9FCAE7"/>
                </a:solidFill>
                <a:latin typeface="Arial"/>
                <a:cs typeface="Arial"/>
              </a:rPr>
              <a:t>Heat</a:t>
            </a:r>
            <a:r>
              <a:rPr sz="1600" b="1" spc="-50" dirty="0">
                <a:solidFill>
                  <a:srgbClr val="9FCAE7"/>
                </a:solidFill>
                <a:latin typeface="Arial"/>
                <a:cs typeface="Arial"/>
              </a:rPr>
              <a:t> </a:t>
            </a:r>
            <a:r>
              <a:rPr sz="1600" b="1" dirty="0">
                <a:solidFill>
                  <a:srgbClr val="9FCAE7"/>
                </a:solidFill>
                <a:latin typeface="Arial"/>
                <a:cs typeface="Arial"/>
              </a:rPr>
              <a:t>Map</a:t>
            </a:r>
            <a:endParaRPr sz="1600" dirty="0">
              <a:latin typeface="Arial"/>
              <a:cs typeface="Arial"/>
            </a:endParaRPr>
          </a:p>
        </p:txBody>
      </p:sp>
      <p:sp>
        <p:nvSpPr>
          <p:cNvPr id="10" name="object 3">
            <a:extLst>
              <a:ext uri="{FF2B5EF4-FFF2-40B4-BE49-F238E27FC236}">
                <a16:creationId xmlns:a16="http://schemas.microsoft.com/office/drawing/2014/main" id="{22B87BD0-E99C-D844-AC1E-DC55D56CF3B1}"/>
              </a:ext>
            </a:extLst>
          </p:cNvPr>
          <p:cNvSpPr/>
          <p:nvPr/>
        </p:nvSpPr>
        <p:spPr>
          <a:xfrm>
            <a:off x="777541" y="407265"/>
            <a:ext cx="7485426" cy="222967"/>
          </a:xfrm>
          <a:custGeom>
            <a:avLst/>
            <a:gdLst/>
            <a:ahLst/>
            <a:cxnLst/>
            <a:rect l="l" t="t" r="r" b="b"/>
            <a:pathLst>
              <a:path w="9011285" h="182880">
                <a:moveTo>
                  <a:pt x="0" y="0"/>
                </a:moveTo>
                <a:lnTo>
                  <a:pt x="9011260" y="0"/>
                </a:lnTo>
                <a:lnTo>
                  <a:pt x="9011260" y="182436"/>
                </a:lnTo>
                <a:lnTo>
                  <a:pt x="0" y="182436"/>
                </a:lnTo>
                <a:lnTo>
                  <a:pt x="0" y="0"/>
                </a:lnTo>
                <a:close/>
              </a:path>
            </a:pathLst>
          </a:custGeom>
          <a:solidFill>
            <a:srgbClr val="000000"/>
          </a:solidFill>
        </p:spPr>
        <p:txBody>
          <a:bodyPr wrap="square" lIns="0" tIns="0" rIns="0" bIns="0" rtlCol="0"/>
          <a:lstStyle/>
          <a:p>
            <a:endParaRPr dirty="0"/>
          </a:p>
        </p:txBody>
      </p:sp>
      <p:sp>
        <p:nvSpPr>
          <p:cNvPr id="11" name="object 4">
            <a:extLst>
              <a:ext uri="{FF2B5EF4-FFF2-40B4-BE49-F238E27FC236}">
                <a16:creationId xmlns:a16="http://schemas.microsoft.com/office/drawing/2014/main" id="{B126960E-86C5-CC4D-A7F6-881CB1F76058}"/>
              </a:ext>
            </a:extLst>
          </p:cNvPr>
          <p:cNvSpPr txBox="1"/>
          <p:nvPr/>
        </p:nvSpPr>
        <p:spPr>
          <a:xfrm>
            <a:off x="792138" y="467822"/>
            <a:ext cx="1049020" cy="132080"/>
          </a:xfrm>
          <a:prstGeom prst="rect">
            <a:avLst/>
          </a:prstGeom>
        </p:spPr>
        <p:txBody>
          <a:bodyPr vert="horz" wrap="square" lIns="0" tIns="12065" rIns="0" bIns="0" rtlCol="0">
            <a:spAutoFit/>
          </a:bodyPr>
          <a:lstStyle/>
          <a:p>
            <a:pPr>
              <a:lnSpc>
                <a:spcPct val="100000"/>
              </a:lnSpc>
              <a:spcBef>
                <a:spcPts val="95"/>
              </a:spcBef>
            </a:pPr>
            <a:r>
              <a:rPr sz="700" b="1" spc="-10" dirty="0">
                <a:solidFill>
                  <a:srgbClr val="FFFFFF"/>
                </a:solidFill>
                <a:latin typeface="Arial"/>
                <a:cs typeface="Arial"/>
              </a:rPr>
              <a:t>WORKFORCE</a:t>
            </a:r>
            <a:r>
              <a:rPr sz="700" b="1" spc="-30" dirty="0">
                <a:solidFill>
                  <a:srgbClr val="FFFFFF"/>
                </a:solidFill>
                <a:latin typeface="Arial"/>
                <a:cs typeface="Arial"/>
              </a:rPr>
              <a:t> </a:t>
            </a:r>
            <a:r>
              <a:rPr sz="700" b="1" spc="-10" dirty="0">
                <a:solidFill>
                  <a:srgbClr val="FFFFFF"/>
                </a:solidFill>
                <a:latin typeface="Arial"/>
                <a:cs typeface="Arial"/>
              </a:rPr>
              <a:t>OVERALL</a:t>
            </a:r>
            <a:endParaRPr sz="700" dirty="0">
              <a:latin typeface="Arial"/>
              <a:cs typeface="Arial"/>
            </a:endParaRPr>
          </a:p>
        </p:txBody>
      </p:sp>
      <p:sp>
        <p:nvSpPr>
          <p:cNvPr id="19" name="object 12">
            <a:extLst>
              <a:ext uri="{FF2B5EF4-FFF2-40B4-BE49-F238E27FC236}">
                <a16:creationId xmlns:a16="http://schemas.microsoft.com/office/drawing/2014/main" id="{3A72B9AB-D634-C04C-80AD-E40E00BDFC85}"/>
              </a:ext>
            </a:extLst>
          </p:cNvPr>
          <p:cNvSpPr txBox="1"/>
          <p:nvPr/>
        </p:nvSpPr>
        <p:spPr>
          <a:xfrm>
            <a:off x="7215972" y="442121"/>
            <a:ext cx="1012190" cy="137857"/>
          </a:xfrm>
          <a:prstGeom prst="rect">
            <a:avLst/>
          </a:prstGeom>
        </p:spPr>
        <p:txBody>
          <a:bodyPr vert="horz" wrap="square" lIns="0" tIns="14604" rIns="0" bIns="0" rtlCol="0" anchor="ctr">
            <a:spAutoFit/>
          </a:bodyPr>
          <a:lstStyle/>
          <a:p>
            <a:pPr marR="5080" indent="173355">
              <a:lnSpc>
                <a:spcPct val="100000"/>
              </a:lnSpc>
              <a:spcBef>
                <a:spcPts val="114"/>
              </a:spcBef>
            </a:pPr>
            <a:r>
              <a:rPr sz="800" b="1" spc="5" dirty="0">
                <a:solidFill>
                  <a:srgbClr val="FFFFFF"/>
                </a:solidFill>
                <a:latin typeface="Arial"/>
                <a:cs typeface="Arial"/>
              </a:rPr>
              <a:t>DI Top 10 </a:t>
            </a:r>
            <a:r>
              <a:rPr sz="800" b="1" dirty="0">
                <a:solidFill>
                  <a:srgbClr val="FFFFFF"/>
                </a:solidFill>
                <a:latin typeface="Arial"/>
                <a:cs typeface="Arial"/>
              </a:rPr>
              <a:t>Index*  </a:t>
            </a:r>
            <a:endParaRPr sz="800" dirty="0">
              <a:latin typeface="Arial"/>
              <a:cs typeface="Arial"/>
            </a:endParaRPr>
          </a:p>
        </p:txBody>
      </p:sp>
      <p:sp>
        <p:nvSpPr>
          <p:cNvPr id="20" name="TextBox 19">
            <a:extLst>
              <a:ext uri="{FF2B5EF4-FFF2-40B4-BE49-F238E27FC236}">
                <a16:creationId xmlns:a16="http://schemas.microsoft.com/office/drawing/2014/main" id="{8BA8B9E0-60BD-934D-ABF4-6DCE6CCF84D1}"/>
              </a:ext>
            </a:extLst>
          </p:cNvPr>
          <p:cNvSpPr txBox="1"/>
          <p:nvPr/>
        </p:nvSpPr>
        <p:spPr>
          <a:xfrm>
            <a:off x="2853162" y="82142"/>
            <a:ext cx="2383762" cy="1532334"/>
          </a:xfrm>
          <a:prstGeom prst="wedgeRoundRectCallout">
            <a:avLst>
              <a:gd name="adj1" fmla="val 98869"/>
              <a:gd name="adj2" fmla="val 29922"/>
              <a:gd name="adj3" fmla="val 16667"/>
            </a:avLst>
          </a:prstGeom>
          <a:solidFill>
            <a:schemeClr val="bg1"/>
          </a:solidFill>
          <a:ln>
            <a:solidFill>
              <a:schemeClr val="tx1"/>
            </a:solidFill>
          </a:ln>
          <a:effectLst/>
        </p:spPr>
        <p:txBody>
          <a:bodyPr wrap="square" rtlCol="0">
            <a:spAutoFit/>
          </a:bodyPr>
          <a:lstStyle/>
          <a:p>
            <a:r>
              <a:rPr lang="en-US" sz="1400" dirty="0">
                <a:latin typeface="Calibri" panose="020F0502020204030204" pitchFamily="34" charset="0"/>
                <a:cs typeface="Calibri" panose="020F0502020204030204" pitchFamily="34" charset="0"/>
              </a:rPr>
              <a:t>Heat maps show the percentages of a given group in the area </a:t>
            </a:r>
          </a:p>
          <a:p>
            <a:r>
              <a:rPr lang="en-US" sz="1400" dirty="0">
                <a:latin typeface="Calibri" panose="020F0502020204030204" pitchFamily="34" charset="0"/>
                <a:cs typeface="Calibri" panose="020F0502020204030204" pitchFamily="34" charset="0"/>
              </a:rPr>
              <a:t>(e.g. 2.17% Latino Women in Overall Workforce in 2019 survey).</a:t>
            </a:r>
          </a:p>
        </p:txBody>
      </p:sp>
      <p:sp>
        <p:nvSpPr>
          <p:cNvPr id="21" name="TextBox 20">
            <a:extLst>
              <a:ext uri="{FF2B5EF4-FFF2-40B4-BE49-F238E27FC236}">
                <a16:creationId xmlns:a16="http://schemas.microsoft.com/office/drawing/2014/main" id="{E21A2892-0CA6-C141-8E20-75879B2CB164}"/>
              </a:ext>
            </a:extLst>
          </p:cNvPr>
          <p:cNvSpPr txBox="1"/>
          <p:nvPr/>
        </p:nvSpPr>
        <p:spPr>
          <a:xfrm>
            <a:off x="7018304" y="869524"/>
            <a:ext cx="2020203" cy="817245"/>
          </a:xfrm>
          <a:prstGeom prst="wedgeRoundRectCallout">
            <a:avLst>
              <a:gd name="adj1" fmla="val -40080"/>
              <a:gd name="adj2" fmla="val 77490"/>
              <a:gd name="adj3" fmla="val 16667"/>
            </a:avLst>
          </a:prstGeom>
          <a:solidFill>
            <a:schemeClr val="bg1"/>
          </a:solidFill>
          <a:ln>
            <a:solidFill>
              <a:schemeClr val="tx1"/>
            </a:solidFill>
          </a:ln>
          <a:effectLst/>
        </p:spPr>
        <p:txBody>
          <a:bodyPr wrap="square" rtlCol="0">
            <a:spAutoFit/>
          </a:bodyPr>
          <a:lstStyle/>
          <a:p>
            <a:r>
              <a:rPr lang="en-US" sz="1400" dirty="0">
                <a:latin typeface="Calibri" panose="020F0502020204030204" pitchFamily="34" charset="0"/>
                <a:cs typeface="Calibri" panose="020F0502020204030204" pitchFamily="34" charset="0"/>
              </a:rPr>
              <a:t>Percentages are compared with the Top 10 + HoF mean.</a:t>
            </a:r>
          </a:p>
        </p:txBody>
      </p:sp>
      <p:sp>
        <p:nvSpPr>
          <p:cNvPr id="22" name="TextBox 21">
            <a:extLst>
              <a:ext uri="{FF2B5EF4-FFF2-40B4-BE49-F238E27FC236}">
                <a16:creationId xmlns:a16="http://schemas.microsoft.com/office/drawing/2014/main" id="{C52C1034-0FF4-6C48-89E4-7A7B85F8C9FB}"/>
              </a:ext>
            </a:extLst>
          </p:cNvPr>
          <p:cNvSpPr txBox="1"/>
          <p:nvPr/>
        </p:nvSpPr>
        <p:spPr>
          <a:xfrm>
            <a:off x="7436038" y="3585285"/>
            <a:ext cx="1453962" cy="1293971"/>
          </a:xfrm>
          <a:prstGeom prst="wedgeRoundRectCallout">
            <a:avLst>
              <a:gd name="adj1" fmla="val -35116"/>
              <a:gd name="adj2" fmla="val -111781"/>
              <a:gd name="adj3" fmla="val 16667"/>
            </a:avLst>
          </a:prstGeom>
          <a:solidFill>
            <a:schemeClr val="bg1"/>
          </a:solidFill>
          <a:ln>
            <a:solidFill>
              <a:schemeClr val="tx1"/>
            </a:solidFill>
          </a:ln>
          <a:effectLst/>
        </p:spPr>
        <p:txBody>
          <a:bodyPr wrap="square" rtlCol="0">
            <a:spAutoFit/>
          </a:bodyPr>
          <a:lstStyle/>
          <a:p>
            <a:r>
              <a:rPr lang="en-US" sz="1400" dirty="0">
                <a:latin typeface="Calibri" panose="020F0502020204030204" pitchFamily="34" charset="0"/>
                <a:cs typeface="Calibri" panose="020F0502020204030204" pitchFamily="34" charset="0"/>
              </a:rPr>
              <a:t>Benchmarking clients receive a report with Top 10 + HoF values.</a:t>
            </a:r>
          </a:p>
        </p:txBody>
      </p:sp>
      <p:sp>
        <p:nvSpPr>
          <p:cNvPr id="23" name="TextBox 22">
            <a:extLst>
              <a:ext uri="{FF2B5EF4-FFF2-40B4-BE49-F238E27FC236}">
                <a16:creationId xmlns:a16="http://schemas.microsoft.com/office/drawing/2014/main" id="{B1B9B167-9022-9B4A-BDFC-2D8B3BBA8F91}"/>
              </a:ext>
            </a:extLst>
          </p:cNvPr>
          <p:cNvSpPr txBox="1"/>
          <p:nvPr/>
        </p:nvSpPr>
        <p:spPr>
          <a:xfrm>
            <a:off x="2474138" y="3747233"/>
            <a:ext cx="2226723" cy="1532334"/>
          </a:xfrm>
          <a:prstGeom prst="wedgeRoundRectCallout">
            <a:avLst>
              <a:gd name="adj1" fmla="val 91209"/>
              <a:gd name="adj2" fmla="val -24003"/>
              <a:gd name="adj3" fmla="val 16667"/>
            </a:avLst>
          </a:prstGeom>
          <a:solidFill>
            <a:schemeClr val="bg1"/>
          </a:solidFill>
          <a:ln>
            <a:solidFill>
              <a:schemeClr val="tx1"/>
            </a:solidFill>
          </a:ln>
          <a:effectLst/>
        </p:spPr>
        <p:txBody>
          <a:bodyPr wrap="square" rtlCol="0">
            <a:spAutoFit/>
          </a:bodyPr>
          <a:lstStyle/>
          <a:p>
            <a:r>
              <a:rPr lang="en-US" sz="1400" dirty="0">
                <a:latin typeface="Calibri" panose="020F0502020204030204" pitchFamily="34" charset="0"/>
                <a:cs typeface="Calibri" panose="020F0502020204030204" pitchFamily="34" charset="0"/>
              </a:rPr>
              <a:t>Cells are colored (“traffic light” labeled) according to the normal approximation of the sampling distribution of the Index mean.</a:t>
            </a:r>
          </a:p>
        </p:txBody>
      </p:sp>
      <p:pic>
        <p:nvPicPr>
          <p:cNvPr id="3" name="Picture 2">
            <a:extLst>
              <a:ext uri="{FF2B5EF4-FFF2-40B4-BE49-F238E27FC236}">
                <a16:creationId xmlns:a16="http://schemas.microsoft.com/office/drawing/2014/main" id="{E1B6A2AB-7978-2540-AEE4-33EDE69A38EA}"/>
              </a:ext>
            </a:extLst>
          </p:cNvPr>
          <p:cNvPicPr>
            <a:picLocks noChangeAspect="1"/>
          </p:cNvPicPr>
          <p:nvPr/>
        </p:nvPicPr>
        <p:blipFill>
          <a:blip r:embed="rId3"/>
          <a:stretch>
            <a:fillRect/>
          </a:stretch>
        </p:blipFill>
        <p:spPr>
          <a:xfrm>
            <a:off x="-264415" y="5346700"/>
            <a:ext cx="5943600" cy="1511300"/>
          </a:xfrm>
          <a:prstGeom prst="rect">
            <a:avLst/>
          </a:prstGeom>
        </p:spPr>
      </p:pic>
      <p:sp>
        <p:nvSpPr>
          <p:cNvPr id="14" name="Slide Number Placeholder 3">
            <a:extLst>
              <a:ext uri="{FF2B5EF4-FFF2-40B4-BE49-F238E27FC236}">
                <a16:creationId xmlns:a16="http://schemas.microsoft.com/office/drawing/2014/main" id="{6607645E-CBF3-E741-B6C2-3C96A3D2DCEA}"/>
              </a:ext>
            </a:extLst>
          </p:cNvPr>
          <p:cNvSpPr txBox="1">
            <a:spLocks/>
          </p:cNvSpPr>
          <p:nvPr/>
        </p:nvSpPr>
        <p:spPr>
          <a:xfrm>
            <a:off x="8682038" y="0"/>
            <a:ext cx="461962" cy="476250"/>
          </a:xfrm>
          <a:prstGeom prst="rect">
            <a:avLst/>
          </a:prstGeo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a:lstStyle>
          <a:p>
            <a:pPr algn="r">
              <a:defRPr/>
            </a:pPr>
            <a:fld id="{7B928BDF-A5B8-4949-87C8-9764FA6A872F}" type="slidenum">
              <a:rPr lang="en-US" sz="1400" b="1" smtClean="0"/>
              <a:pPr algn="r">
                <a:defRPr/>
              </a:pPr>
              <a:t>21</a:t>
            </a:fld>
            <a:endParaRPr lang="en-US" sz="1400" b="1" dirty="0"/>
          </a:p>
        </p:txBody>
      </p:sp>
    </p:spTree>
    <p:extLst>
      <p:ext uri="{BB962C8B-B14F-4D97-AF65-F5344CB8AC3E}">
        <p14:creationId xmlns:p14="http://schemas.microsoft.com/office/powerpoint/2010/main" val="819928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55439-D95E-3E47-8926-2FA128F86E6C}"/>
              </a:ext>
            </a:extLst>
          </p:cNvPr>
          <p:cNvPicPr>
            <a:picLocks noChangeAspect="1"/>
          </p:cNvPicPr>
          <p:nvPr/>
        </p:nvPicPr>
        <p:blipFill>
          <a:blip r:embed="rId2"/>
          <a:stretch>
            <a:fillRect/>
          </a:stretch>
        </p:blipFill>
        <p:spPr>
          <a:xfrm>
            <a:off x="476250" y="1000264"/>
            <a:ext cx="7976008" cy="4482292"/>
          </a:xfrm>
          <a:prstGeom prst="rect">
            <a:avLst/>
          </a:prstGeom>
        </p:spPr>
      </p:pic>
      <p:sp>
        <p:nvSpPr>
          <p:cNvPr id="5" name="TextBox 4"/>
          <p:cNvSpPr txBox="1"/>
          <p:nvPr/>
        </p:nvSpPr>
        <p:spPr>
          <a:xfrm>
            <a:off x="3318938" y="5353992"/>
            <a:ext cx="3441700" cy="1055608"/>
          </a:xfrm>
          <a:prstGeom prst="wedgeRoundRectCallout">
            <a:avLst>
              <a:gd name="adj1" fmla="val -43467"/>
              <a:gd name="adj2" fmla="val -126219"/>
              <a:gd name="adj3" fmla="val 16667"/>
            </a:avLst>
          </a:prstGeom>
          <a:solidFill>
            <a:schemeClr val="bg1"/>
          </a:solidFill>
          <a:ln>
            <a:solidFill>
              <a:schemeClr val="tx1"/>
            </a:solidFill>
          </a:ln>
          <a:effectLst/>
        </p:spPr>
        <p:txBody>
          <a:bodyPr wrap="square" rtlCol="0">
            <a:spAutoFit/>
          </a:bodyPr>
          <a:lstStyle/>
          <a:p>
            <a:r>
              <a:rPr lang="en-US" sz="1400" dirty="0">
                <a:latin typeface="Calibri" panose="020F0502020204030204" pitchFamily="34" charset="0"/>
                <a:cs typeface="Calibri" panose="020F0502020204030204" pitchFamily="34" charset="0"/>
              </a:rPr>
              <a:t>Benchmarking clients receive a detailed report that includes the frequency rate in which the Top 10+ HoF companies have practices in place.</a:t>
            </a:r>
          </a:p>
        </p:txBody>
      </p:sp>
      <p:sp>
        <p:nvSpPr>
          <p:cNvPr id="6" name="TextBox 5"/>
          <p:cNvSpPr txBox="1"/>
          <p:nvPr/>
        </p:nvSpPr>
        <p:spPr>
          <a:xfrm>
            <a:off x="5039788" y="73219"/>
            <a:ext cx="2226723" cy="817245"/>
          </a:xfrm>
          <a:prstGeom prst="wedgeRoundRectCallout">
            <a:avLst>
              <a:gd name="adj1" fmla="val -82746"/>
              <a:gd name="adj2" fmla="val 188064"/>
              <a:gd name="adj3" fmla="val 16667"/>
            </a:avLst>
          </a:prstGeom>
          <a:solidFill>
            <a:schemeClr val="bg1"/>
          </a:solidFill>
          <a:ln>
            <a:solidFill>
              <a:schemeClr val="tx1"/>
            </a:solidFill>
          </a:ln>
          <a:effectLst/>
        </p:spPr>
        <p:txBody>
          <a:bodyPr wrap="square" rtlCol="0">
            <a:spAutoFit/>
          </a:bodyPr>
          <a:lstStyle/>
          <a:p>
            <a:r>
              <a:rPr lang="en-US" sz="1400" dirty="0">
                <a:latin typeface="Calibri" panose="020F0502020204030204" pitchFamily="34" charset="0"/>
                <a:cs typeface="Calibri" panose="020F0502020204030204" pitchFamily="34" charset="0"/>
              </a:rPr>
              <a:t>Benchmarking customers can request additional cuts of the data.</a:t>
            </a:r>
          </a:p>
        </p:txBody>
      </p:sp>
      <p:sp>
        <p:nvSpPr>
          <p:cNvPr id="7" name="Slide Number Placeholder 3">
            <a:extLst>
              <a:ext uri="{FF2B5EF4-FFF2-40B4-BE49-F238E27FC236}">
                <a16:creationId xmlns:a16="http://schemas.microsoft.com/office/drawing/2014/main" id="{E67F9D34-D755-4B4C-9EB1-533E8C9F9290}"/>
              </a:ext>
            </a:extLst>
          </p:cNvPr>
          <p:cNvSpPr txBox="1">
            <a:spLocks/>
          </p:cNvSpPr>
          <p:nvPr/>
        </p:nvSpPr>
        <p:spPr>
          <a:xfrm>
            <a:off x="8682038" y="0"/>
            <a:ext cx="461962" cy="476250"/>
          </a:xfrm>
          <a:prstGeom prst="rect">
            <a:avLst/>
          </a:prstGeo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a:lstStyle>
          <a:p>
            <a:pPr algn="r">
              <a:defRPr/>
            </a:pPr>
            <a:fld id="{7B928BDF-A5B8-4949-87C8-9764FA6A872F}" type="slidenum">
              <a:rPr lang="en-US" sz="1400" b="1" smtClean="0"/>
              <a:pPr algn="r">
                <a:defRPr/>
              </a:pPr>
              <a:t>22</a:t>
            </a:fld>
            <a:endParaRPr lang="en-US" sz="1400" b="1" dirty="0"/>
          </a:p>
        </p:txBody>
      </p:sp>
    </p:spTree>
    <p:extLst>
      <p:ext uri="{BB962C8B-B14F-4D97-AF65-F5344CB8AC3E}">
        <p14:creationId xmlns:p14="http://schemas.microsoft.com/office/powerpoint/2010/main" val="1243522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Frequently Asked Questions </a:t>
            </a:r>
          </a:p>
        </p:txBody>
      </p:sp>
      <p:sp>
        <p:nvSpPr>
          <p:cNvPr id="3" name="Content Placeholder 2"/>
          <p:cNvSpPr>
            <a:spLocks noGrp="1"/>
          </p:cNvSpPr>
          <p:nvPr>
            <p:ph idx="1"/>
          </p:nvPr>
        </p:nvSpPr>
        <p:spPr>
          <a:xfrm>
            <a:off x="365760" y="1297938"/>
            <a:ext cx="7736840" cy="5153661"/>
          </a:xfrm>
        </p:spPr>
        <p:txBody>
          <a:bodyPr/>
          <a:lstStyle/>
          <a:p>
            <a:r>
              <a:rPr lang="en-US" sz="1800" b="1" dirty="0"/>
              <a:t>Q: How many people can enter data in the online survey tool on behalf of my company?</a:t>
            </a:r>
            <a:endParaRPr lang="en-US" sz="1800" dirty="0"/>
          </a:p>
          <a:p>
            <a:r>
              <a:rPr lang="en-US" sz="1800" dirty="0"/>
              <a:t>A: Anyone you designate internally may complete the survey, </a:t>
            </a:r>
            <a:r>
              <a:rPr lang="en-US" sz="1800" b="1" dirty="0"/>
              <a:t>but we recommend one person, usually someone familiar with diversity and inclusion management</a:t>
            </a:r>
            <a:r>
              <a:rPr lang="en-US" sz="1800" dirty="0"/>
              <a:t>, be the primary person filling it out. You will be required to enter a code unique to your company; the link provided will take you directly to the survey, and you will be prompted to enter the code there. The link is secure and can only be accessed by you and others at your company with whom you share it. Please be sure to only share the link with those responsible for helping you fill it out.</a:t>
            </a:r>
          </a:p>
          <a:p>
            <a:pPr marL="169862" indent="0">
              <a:buNone/>
            </a:pPr>
            <a:r>
              <a:rPr lang="en-US" sz="1800" b="1" dirty="0"/>
              <a:t>Q: Do I need any special software to access the survey?</a:t>
            </a:r>
            <a:endParaRPr lang="en-US" sz="1800" dirty="0"/>
          </a:p>
          <a:p>
            <a:r>
              <a:rPr lang="en-US" sz="1800" dirty="0"/>
              <a:t>A: No. We use Qualtrics, an online survey software, to capture your company’s submitted data. We cannot enter data for you. A Word document is available for internal data-gathering purposes only.</a:t>
            </a:r>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23</a:t>
            </a:fld>
            <a:endParaRPr lang="en-US" dirty="0"/>
          </a:p>
        </p:txBody>
      </p:sp>
    </p:spTree>
    <p:extLst>
      <p:ext uri="{BB962C8B-B14F-4D97-AF65-F5344CB8AC3E}">
        <p14:creationId xmlns:p14="http://schemas.microsoft.com/office/powerpoint/2010/main" val="3115591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Frequently Asked Questions </a:t>
            </a:r>
          </a:p>
        </p:txBody>
      </p:sp>
      <p:sp>
        <p:nvSpPr>
          <p:cNvPr id="3" name="Content Placeholder 2"/>
          <p:cNvSpPr>
            <a:spLocks noGrp="1"/>
          </p:cNvSpPr>
          <p:nvPr>
            <p:ph idx="1"/>
          </p:nvPr>
        </p:nvSpPr>
        <p:spPr>
          <a:xfrm>
            <a:off x="365760" y="1259838"/>
            <a:ext cx="7774940" cy="5153661"/>
          </a:xfrm>
        </p:spPr>
        <p:txBody>
          <a:bodyPr/>
          <a:lstStyle/>
          <a:p>
            <a:pPr marL="169862" indent="0">
              <a:buNone/>
            </a:pPr>
            <a:r>
              <a:rPr lang="en-US" sz="1800" b="1" dirty="0"/>
              <a:t>Q: What is DiversityInc’s policy on data handling and privacy?</a:t>
            </a:r>
            <a:endParaRPr lang="en-US" sz="1800" dirty="0"/>
          </a:p>
          <a:p>
            <a:r>
              <a:rPr lang="en-US" sz="1800" dirty="0"/>
              <a:t>A: We do not divulge specific demographic data of any company, and we guarantee its confidentiality. If a company makes the </a:t>
            </a:r>
            <a:r>
              <a:rPr lang="en-US" sz="1800" b="1" dirty="0">
                <a:hlinkClick r:id="rId2"/>
              </a:rPr>
              <a:t>DiversityInc Top 50</a:t>
            </a:r>
            <a:r>
              <a:rPr lang="en-US" sz="1800" dirty="0"/>
              <a:t> list or one of our </a:t>
            </a:r>
            <a:r>
              <a:rPr lang="en-US" sz="1800" b="1" dirty="0">
                <a:hlinkClick r:id="rId2"/>
              </a:rPr>
              <a:t>Specialty Lists</a:t>
            </a:r>
            <a:r>
              <a:rPr lang="en-US" sz="1800" dirty="0"/>
              <a:t>, we only discuss the shared best practices it uses that helped it make the list. We never release a company’s human capital metrics, supplier diversity or philanthropy spend data. There is no negativity associated with participation. If a company does not make the list or one of our other lists, its name is never revealed.</a:t>
            </a:r>
          </a:p>
          <a:p>
            <a:pPr marL="169862" indent="0">
              <a:buNone/>
            </a:pPr>
            <a:r>
              <a:rPr lang="en-US" sz="1800" b="1" dirty="0"/>
              <a:t>Q: Can we include employees outside of the United States?</a:t>
            </a:r>
            <a:endParaRPr lang="en-US" sz="1800" dirty="0"/>
          </a:p>
          <a:p>
            <a:r>
              <a:rPr lang="en-US" sz="1800" dirty="0"/>
              <a:t>A: No. You may only enter data about your programs and employee representation in the United States (including U.S. territories).</a:t>
            </a:r>
          </a:p>
          <a:p>
            <a:pPr marL="169862" indent="0">
              <a:buNone/>
            </a:pPr>
            <a:r>
              <a:rPr lang="en-US" sz="1800" b="1" dirty="0"/>
              <a:t>Q: Can we request copies of our submissions from previous years?</a:t>
            </a:r>
            <a:endParaRPr lang="en-US" sz="1800" dirty="0"/>
          </a:p>
          <a:p>
            <a:r>
              <a:rPr lang="en-US" sz="1800" dirty="0"/>
              <a:t>A: Once the survey submission process closes, DiversityInc will only provide one PDF of a complete submission. Additionally, company report cards are no longer distributed once the following year’s Top 50 survey process is open.</a:t>
            </a:r>
          </a:p>
          <a:p>
            <a:endParaRPr lang="en-US" sz="1800" dirty="0"/>
          </a:p>
          <a:p>
            <a:pPr marL="627062" lvl="1" indent="0">
              <a:buNone/>
            </a:pPr>
            <a:endParaRPr lang="en-US" dirty="0"/>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24</a:t>
            </a:fld>
            <a:endParaRPr lang="en-US" dirty="0"/>
          </a:p>
        </p:txBody>
      </p:sp>
    </p:spTree>
    <p:extLst>
      <p:ext uri="{BB962C8B-B14F-4D97-AF65-F5344CB8AC3E}">
        <p14:creationId xmlns:p14="http://schemas.microsoft.com/office/powerpoint/2010/main" val="442313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Frequently Asked Questions </a:t>
            </a:r>
          </a:p>
        </p:txBody>
      </p:sp>
      <p:sp>
        <p:nvSpPr>
          <p:cNvPr id="3" name="Content Placeholder 2"/>
          <p:cNvSpPr>
            <a:spLocks noGrp="1"/>
          </p:cNvSpPr>
          <p:nvPr>
            <p:ph idx="1"/>
          </p:nvPr>
        </p:nvSpPr>
        <p:spPr>
          <a:xfrm>
            <a:off x="365760" y="1297938"/>
            <a:ext cx="7736840" cy="5153661"/>
          </a:xfrm>
        </p:spPr>
        <p:txBody>
          <a:bodyPr/>
          <a:lstStyle/>
          <a:p>
            <a:pPr marL="169862" indent="0">
              <a:buNone/>
            </a:pPr>
            <a:r>
              <a:rPr lang="en-US" sz="1800" b="1" dirty="0"/>
              <a:t>Q: Do we have to provide answers to all the questions in the survey in order to compete?</a:t>
            </a:r>
            <a:endParaRPr lang="en-US" sz="1800" dirty="0"/>
          </a:p>
          <a:p>
            <a:r>
              <a:rPr lang="en-US" sz="1800" dirty="0"/>
              <a:t>A: There are some questions where we have required a response to prevent calculating null values into the ranking algorithm. The system will notify you of the questions that require a response. In these cases, we have either provided you an option to select no response or enter zero.</a:t>
            </a:r>
          </a:p>
          <a:p>
            <a:pPr marL="169862" indent="0">
              <a:buNone/>
            </a:pPr>
            <a:r>
              <a:rPr lang="en-US" sz="1800" b="1" dirty="0"/>
              <a:t>Q: Is there a character limit for the open-ended questions to provide responses?</a:t>
            </a:r>
            <a:endParaRPr lang="en-US" sz="1800" dirty="0"/>
          </a:p>
          <a:p>
            <a:r>
              <a:rPr lang="en-US" sz="1800" dirty="0"/>
              <a:t>A: No. There is no character limit for those questions in which you have the opportunity to explain further.</a:t>
            </a:r>
          </a:p>
          <a:p>
            <a:pPr marL="169862" indent="0">
              <a:buNone/>
            </a:pPr>
            <a:r>
              <a:rPr lang="en-US" sz="1800" b="1" dirty="0"/>
              <a:t>Q: Is there a glossary of terms that provides scope and/or definition for unique terms within the survey?</a:t>
            </a:r>
            <a:endParaRPr lang="en-US" sz="1800" dirty="0"/>
          </a:p>
          <a:p>
            <a:r>
              <a:rPr lang="en-US" sz="1800" dirty="0"/>
              <a:t>A: Yes. There is a list of terms used in the survey and the associated definition and/or scope as it relates to the Top 50 survey.</a:t>
            </a:r>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25</a:t>
            </a:fld>
            <a:endParaRPr lang="en-US" dirty="0"/>
          </a:p>
        </p:txBody>
      </p:sp>
    </p:spTree>
    <p:extLst>
      <p:ext uri="{BB962C8B-B14F-4D97-AF65-F5344CB8AC3E}">
        <p14:creationId xmlns:p14="http://schemas.microsoft.com/office/powerpoint/2010/main" val="3759072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Frequently Asked Questions </a:t>
            </a:r>
          </a:p>
        </p:txBody>
      </p:sp>
      <p:sp>
        <p:nvSpPr>
          <p:cNvPr id="3" name="Content Placeholder 2"/>
          <p:cNvSpPr>
            <a:spLocks noGrp="1"/>
          </p:cNvSpPr>
          <p:nvPr>
            <p:ph idx="1"/>
          </p:nvPr>
        </p:nvSpPr>
        <p:spPr>
          <a:xfrm>
            <a:off x="365760" y="1297938"/>
            <a:ext cx="7736840" cy="5153661"/>
          </a:xfrm>
        </p:spPr>
        <p:txBody>
          <a:bodyPr/>
          <a:lstStyle/>
          <a:p>
            <a:pPr marL="169862" indent="0">
              <a:buNone/>
            </a:pPr>
            <a:r>
              <a:rPr lang="en-US" sz="1800" b="1" dirty="0"/>
              <a:t>Q: Who do we contact if we have questions and/or need technical support accessing or completing the survey?</a:t>
            </a:r>
            <a:endParaRPr lang="en-US" sz="1800" dirty="0"/>
          </a:p>
          <a:p>
            <a:r>
              <a:rPr lang="en-US" sz="1800" dirty="0"/>
              <a:t>A: Please send an email to </a:t>
            </a:r>
            <a:r>
              <a:rPr lang="en-US" sz="1800" b="1" dirty="0">
                <a:hlinkClick r:id="rId2"/>
              </a:rPr>
              <a:t>top50@diversityinc.com</a:t>
            </a:r>
            <a:r>
              <a:rPr lang="en-US" sz="1800" dirty="0"/>
              <a:t> with your questions and/or technical issues.</a:t>
            </a:r>
          </a:p>
          <a:p>
            <a:pPr marL="169862" indent="0">
              <a:buNone/>
            </a:pPr>
            <a:r>
              <a:rPr lang="en-US" sz="1800" b="1" dirty="0"/>
              <a:t>Q: How do you confirm the information from companies that apply for your top company award?</a:t>
            </a:r>
            <a:endParaRPr lang="en-US" sz="1800" dirty="0"/>
          </a:p>
          <a:p>
            <a:r>
              <a:rPr lang="en-US" sz="1800" dirty="0"/>
              <a:t>A: We look for statistical anomalies, outliers and illogical answers. We also spot-check survey questions randomly. We may notify companies if there are anomalies in their submission prior to the survey closing. We also require companies to have their CEO or another company officer (does not include the chief diversity officer or person responsible for diversity &amp; inclusion) sign a letter confirming, that to the best of their knowledge, the data submitted is correct. The letter must be notarized.</a:t>
            </a:r>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26</a:t>
            </a:fld>
            <a:endParaRPr lang="en-US" dirty="0"/>
          </a:p>
        </p:txBody>
      </p:sp>
    </p:spTree>
    <p:extLst>
      <p:ext uri="{BB962C8B-B14F-4D97-AF65-F5344CB8AC3E}">
        <p14:creationId xmlns:p14="http://schemas.microsoft.com/office/powerpoint/2010/main" val="3770652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522DC4A3-D211-454A-B396-056C9FC5D9BC}"/>
              </a:ext>
            </a:extLst>
          </p:cNvPr>
          <p:cNvSpPr>
            <a:spLocks noChangeArrowheads="1"/>
          </p:cNvSpPr>
          <p:nvPr/>
        </p:nvSpPr>
        <p:spPr bwMode="auto">
          <a:xfrm>
            <a:off x="79513" y="1152651"/>
            <a:ext cx="8954293" cy="45719"/>
          </a:xfrm>
          <a:prstGeom prst="rect">
            <a:avLst/>
          </a:prstGeom>
          <a:solidFill>
            <a:srgbClr val="808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3" name="Rectangle 12">
            <a:extLst>
              <a:ext uri="{FF2B5EF4-FFF2-40B4-BE49-F238E27FC236}">
                <a16:creationId xmlns:a16="http://schemas.microsoft.com/office/drawing/2014/main" id="{63F33D30-2F05-7246-B487-A8B81FB09ADD}"/>
              </a:ext>
            </a:extLst>
          </p:cNvPr>
          <p:cNvSpPr/>
          <p:nvPr/>
        </p:nvSpPr>
        <p:spPr>
          <a:xfrm>
            <a:off x="1" y="488077"/>
            <a:ext cx="9143999" cy="584775"/>
          </a:xfrm>
          <a:prstGeom prst="rect">
            <a:avLst/>
          </a:prstGeom>
        </p:spPr>
        <p:txBody>
          <a:bodyPr wrap="square">
            <a:spAutoFit/>
          </a:bodyPr>
          <a:lstStyle/>
          <a:p>
            <a:pPr algn="ctr" eaLnBrk="0" hangingPunct="0">
              <a:spcBef>
                <a:spcPct val="50000"/>
              </a:spcBef>
              <a:defRPr/>
            </a:pPr>
            <a:r>
              <a:rPr lang="en-US" sz="3200" dirty="0">
                <a:solidFill>
                  <a:srgbClr val="000000"/>
                </a:solidFill>
                <a:latin typeface="Calibri" panose="020F0502020204030204" pitchFamily="34" charset="0"/>
                <a:cs typeface="Calibri" panose="020F0502020204030204" pitchFamily="34" charset="0"/>
              </a:rPr>
              <a:t>Q&amp;A</a:t>
            </a:r>
          </a:p>
        </p:txBody>
      </p:sp>
      <p:pic>
        <p:nvPicPr>
          <p:cNvPr id="14" name="Picture 13">
            <a:extLst>
              <a:ext uri="{FF2B5EF4-FFF2-40B4-BE49-F238E27FC236}">
                <a16:creationId xmlns:a16="http://schemas.microsoft.com/office/drawing/2014/main" id="{E5F4FD6C-444E-614C-82F0-8DB82A147456}"/>
              </a:ext>
            </a:extLst>
          </p:cNvPr>
          <p:cNvPicPr>
            <a:picLocks noChangeAspect="1"/>
          </p:cNvPicPr>
          <p:nvPr/>
        </p:nvPicPr>
        <p:blipFill>
          <a:blip r:embed="rId3"/>
          <a:stretch>
            <a:fillRect/>
          </a:stretch>
        </p:blipFill>
        <p:spPr>
          <a:xfrm>
            <a:off x="7286453" y="5368005"/>
            <a:ext cx="1782843" cy="609519"/>
          </a:xfrm>
          <a:prstGeom prst="rect">
            <a:avLst/>
          </a:prstGeom>
          <a:noFill/>
        </p:spPr>
      </p:pic>
      <p:sp>
        <p:nvSpPr>
          <p:cNvPr id="2" name="TextBox 1">
            <a:extLst>
              <a:ext uri="{FF2B5EF4-FFF2-40B4-BE49-F238E27FC236}">
                <a16:creationId xmlns:a16="http://schemas.microsoft.com/office/drawing/2014/main" id="{71914E05-AFC1-5345-A523-F2C80C9EE4E6}"/>
              </a:ext>
            </a:extLst>
          </p:cNvPr>
          <p:cNvSpPr txBox="1"/>
          <p:nvPr/>
        </p:nvSpPr>
        <p:spPr>
          <a:xfrm>
            <a:off x="742208" y="1771196"/>
            <a:ext cx="7659584" cy="760021"/>
          </a:xfrm>
          <a:prstGeom prst="rect">
            <a:avLst/>
          </a:prstGeom>
          <a:noFill/>
        </p:spPr>
        <p:txBody>
          <a:bodyPr wrap="square" lIns="45720" rIns="45720" rtlCol="0">
            <a:noAutofit/>
          </a:bodyPr>
          <a:lstStyle/>
          <a:p>
            <a:pPr algn="ctr"/>
            <a:r>
              <a:rPr lang="en-US" sz="3200" dirty="0">
                <a:latin typeface="Calibri" panose="020F0502020204030204" pitchFamily="34" charset="0"/>
                <a:cs typeface="Calibri" panose="020F0502020204030204" pitchFamily="34" charset="0"/>
              </a:rPr>
              <a:t>Please use the text chat box in the control panel to enter in your questions.</a:t>
            </a:r>
          </a:p>
        </p:txBody>
      </p:sp>
      <p:pic>
        <p:nvPicPr>
          <p:cNvPr id="5" name="Picture 4">
            <a:extLst>
              <a:ext uri="{FF2B5EF4-FFF2-40B4-BE49-F238E27FC236}">
                <a16:creationId xmlns:a16="http://schemas.microsoft.com/office/drawing/2014/main" id="{F0C0A8CE-E69D-1E43-8AC4-CF737B533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8285" y="3104044"/>
            <a:ext cx="2476748" cy="2476748"/>
          </a:xfrm>
          <a:prstGeom prst="rect">
            <a:avLst/>
          </a:prstGeom>
        </p:spPr>
      </p:pic>
      <p:sp>
        <p:nvSpPr>
          <p:cNvPr id="7" name="Slide Number Placeholder 3">
            <a:extLst>
              <a:ext uri="{FF2B5EF4-FFF2-40B4-BE49-F238E27FC236}">
                <a16:creationId xmlns:a16="http://schemas.microsoft.com/office/drawing/2014/main" id="{1A73C6D2-96EA-0C45-AECE-BE7A9D4F02ED}"/>
              </a:ext>
            </a:extLst>
          </p:cNvPr>
          <p:cNvSpPr txBox="1">
            <a:spLocks/>
          </p:cNvSpPr>
          <p:nvPr/>
        </p:nvSpPr>
        <p:spPr>
          <a:xfrm>
            <a:off x="8682038" y="0"/>
            <a:ext cx="461962" cy="476250"/>
          </a:xfrm>
          <a:prstGeom prst="rect">
            <a:avLst/>
          </a:prstGeo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a:lstStyle>
          <a:p>
            <a:pPr algn="r">
              <a:defRPr/>
            </a:pPr>
            <a:fld id="{7B928BDF-A5B8-4949-87C8-9764FA6A872F}" type="slidenum">
              <a:rPr lang="en-US" sz="1400" b="1" smtClean="0"/>
              <a:pPr algn="r">
                <a:defRPr/>
              </a:pPr>
              <a:t>27</a:t>
            </a:fld>
            <a:endParaRPr lang="en-US" sz="1400" b="1" dirty="0"/>
          </a:p>
        </p:txBody>
      </p:sp>
    </p:spTree>
    <p:extLst>
      <p:ext uri="{BB962C8B-B14F-4D97-AF65-F5344CB8AC3E}">
        <p14:creationId xmlns:p14="http://schemas.microsoft.com/office/powerpoint/2010/main" val="1449218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2384" y="276161"/>
            <a:ext cx="6489654" cy="728980"/>
          </a:xfrm>
        </p:spPr>
        <p:txBody>
          <a:bodyPr/>
          <a:lstStyle/>
          <a:p>
            <a:pPr>
              <a:tabLst>
                <a:tab pos="4905375" algn="l"/>
              </a:tabLst>
            </a:pPr>
            <a:r>
              <a:rPr lang="en-US" dirty="0"/>
              <a:t>DiversityInc Best Practices (DIBP)</a:t>
            </a:r>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28</a:t>
            </a:fld>
            <a:endParaRPr lang="en-US" dirty="0"/>
          </a:p>
        </p:txBody>
      </p:sp>
      <p:graphicFrame>
        <p:nvGraphicFramePr>
          <p:cNvPr id="11" name="Content Placeholder 10">
            <a:extLst>
              <a:ext uri="{FF2B5EF4-FFF2-40B4-BE49-F238E27FC236}">
                <a16:creationId xmlns:a16="http://schemas.microsoft.com/office/drawing/2014/main" id="{4B793DA7-5878-4149-BE3F-A052F0D34837}"/>
              </a:ext>
            </a:extLst>
          </p:cNvPr>
          <p:cNvGraphicFramePr>
            <a:graphicFrameLocks noGrp="1"/>
          </p:cNvGraphicFramePr>
          <p:nvPr>
            <p:ph idx="1"/>
            <p:extLst>
              <p:ext uri="{D42A27DB-BD31-4B8C-83A1-F6EECF244321}">
                <p14:modId xmlns:p14="http://schemas.microsoft.com/office/powerpoint/2010/main" val="793749695"/>
              </p:ext>
            </p:extLst>
          </p:nvPr>
        </p:nvGraphicFramePr>
        <p:xfrm>
          <a:off x="609237" y="2325796"/>
          <a:ext cx="7327900" cy="3414653"/>
        </p:xfrm>
        <a:graphic>
          <a:graphicData uri="http://schemas.openxmlformats.org/drawingml/2006/table">
            <a:tbl>
              <a:tblPr firstRow="1" bandRow="1">
                <a:tableStyleId>{85BE263C-DBD7-4A20-BB59-AAB30ACAA65A}</a:tableStyleId>
              </a:tblPr>
              <a:tblGrid>
                <a:gridCol w="2383748">
                  <a:extLst>
                    <a:ext uri="{9D8B030D-6E8A-4147-A177-3AD203B41FA5}">
                      <a16:colId xmlns:a16="http://schemas.microsoft.com/office/drawing/2014/main" val="343303040"/>
                    </a:ext>
                  </a:extLst>
                </a:gridCol>
                <a:gridCol w="4944152">
                  <a:extLst>
                    <a:ext uri="{9D8B030D-6E8A-4147-A177-3AD203B41FA5}">
                      <a16:colId xmlns:a16="http://schemas.microsoft.com/office/drawing/2014/main" val="1493115613"/>
                    </a:ext>
                  </a:extLst>
                </a:gridCol>
              </a:tblGrid>
              <a:tr h="349553">
                <a:tc>
                  <a:txBody>
                    <a:bodyPr/>
                    <a:lstStyle/>
                    <a:p>
                      <a:r>
                        <a:rPr lang="en-US" sz="1800" dirty="0"/>
                        <a:t>Features</a:t>
                      </a:r>
                      <a:endParaRPr lang="en-US" sz="1800" dirty="0">
                        <a:latin typeface="Calibri" panose="020F0502020204030204" pitchFamily="34" charset="0"/>
                        <a:cs typeface="Calibri" panose="020F0502020204030204" pitchFamily="34" charset="0"/>
                      </a:endParaRPr>
                    </a:p>
                  </a:txBody>
                  <a:tcPr anchor="ctr">
                    <a:solidFill>
                      <a:srgbClr val="0077C0"/>
                    </a:solidFill>
                  </a:tcPr>
                </a:tc>
                <a:tc>
                  <a:txBody>
                    <a:bodyPr/>
                    <a:lstStyle/>
                    <a:p>
                      <a:r>
                        <a:rPr lang="en-US" sz="1800" dirty="0"/>
                        <a:t>Benefits</a:t>
                      </a:r>
                      <a:endParaRPr lang="en-US" sz="1800" dirty="0">
                        <a:latin typeface="Calibri" panose="020F0502020204030204" pitchFamily="34" charset="0"/>
                        <a:cs typeface="Calibri" panose="020F0502020204030204" pitchFamily="34" charset="0"/>
                      </a:endParaRPr>
                    </a:p>
                  </a:txBody>
                  <a:tcPr anchor="ctr">
                    <a:solidFill>
                      <a:srgbClr val="0077C0"/>
                    </a:solidFill>
                  </a:tcPr>
                </a:tc>
                <a:extLst>
                  <a:ext uri="{0D108BD9-81ED-4DB2-BD59-A6C34878D82A}">
                    <a16:rowId xmlns:a16="http://schemas.microsoft.com/office/drawing/2014/main" val="2151878106"/>
                  </a:ext>
                </a:extLst>
              </a:tr>
              <a:tr h="944664">
                <a:tc>
                  <a:txBody>
                    <a:bodyPr/>
                    <a:lstStyle/>
                    <a:p>
                      <a:r>
                        <a:rPr lang="en-US" sz="1600" dirty="0">
                          <a:solidFill>
                            <a:schemeClr val="tx1"/>
                          </a:solidFill>
                        </a:rPr>
                        <a:t>Diversity Management Content</a:t>
                      </a:r>
                      <a:endParaRPr lang="en-US" sz="1600" dirty="0">
                        <a:solidFill>
                          <a:schemeClr val="tx1"/>
                        </a:solidFill>
                        <a:latin typeface="Calibri" panose="020F0502020204030204" pitchFamily="34" charset="0"/>
                        <a:cs typeface="Calibri" panose="020F0502020204030204" pitchFamily="34" charset="0"/>
                      </a:endParaRPr>
                    </a:p>
                  </a:txBody>
                  <a:tcPr anchor="ctr"/>
                </a:tc>
                <a:tc>
                  <a:txBody>
                    <a:bodyPr/>
                    <a:lstStyle/>
                    <a:p>
                      <a:pPr marL="57150" marR="0" indent="0" algn="l">
                        <a:spcBef>
                          <a:spcPts val="0"/>
                        </a:spcBef>
                        <a:spcAft>
                          <a:spcPts val="0"/>
                        </a:spcAft>
                        <a:tabLst/>
                      </a:pPr>
                      <a:r>
                        <a:rPr lang="en-US" sz="1600" dirty="0">
                          <a:solidFill>
                            <a:schemeClr val="tx1"/>
                          </a:solidFill>
                          <a:effectLst/>
                        </a:rPr>
                        <a:t>Articles, videos, case studies and webinars that show how top companies for diversity are effectively using best practices to get talent results.</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104775" marR="104775" marT="0" marB="0" anchor="ctr"/>
                </a:tc>
                <a:extLst>
                  <a:ext uri="{0D108BD9-81ED-4DB2-BD59-A6C34878D82A}">
                    <a16:rowId xmlns:a16="http://schemas.microsoft.com/office/drawing/2014/main" val="2243757274"/>
                  </a:ext>
                </a:extLst>
              </a:tr>
              <a:tr h="986461">
                <a:tc>
                  <a:txBody>
                    <a:bodyPr/>
                    <a:lstStyle/>
                    <a:p>
                      <a:r>
                        <a:rPr lang="en-US" sz="1600" dirty="0">
                          <a:solidFill>
                            <a:schemeClr val="tx1"/>
                          </a:solidFill>
                        </a:rPr>
                        <a:t>Career Advice Series </a:t>
                      </a:r>
                      <a:endParaRPr lang="en-US" sz="1600" dirty="0">
                        <a:solidFill>
                          <a:schemeClr val="tx1"/>
                        </a:solidFill>
                        <a:latin typeface="Calibri" panose="020F0502020204030204" pitchFamily="34" charset="0"/>
                        <a:cs typeface="Calibri" panose="020F0502020204030204" pitchFamily="34" charset="0"/>
                      </a:endParaRPr>
                    </a:p>
                  </a:txBody>
                  <a:tcPr anchor="ctr"/>
                </a:tc>
                <a:tc>
                  <a:txBody>
                    <a:bodyPr/>
                    <a:lstStyle/>
                    <a:p>
                      <a:r>
                        <a:rPr lang="en-US" sz="1600" b="0" i="0" u="none" strike="noStrike" kern="1200" dirty="0">
                          <a:solidFill>
                            <a:schemeClr val="tx1"/>
                          </a:solidFill>
                          <a:effectLst/>
                          <a:latin typeface="+mn-lt"/>
                          <a:ea typeface="+mn-ea"/>
                          <a:cs typeface="+mn-cs"/>
                        </a:rPr>
                        <a:t>Webinars and content series to provide information and/or tools for your employees and managers regarding career development and management for diverse employee populations.</a:t>
                      </a:r>
                    </a:p>
                  </a:txBody>
                  <a:tcPr marL="104775" marR="104775" marT="0" marB="0" anchor="ctr"/>
                </a:tc>
                <a:extLst>
                  <a:ext uri="{0D108BD9-81ED-4DB2-BD59-A6C34878D82A}">
                    <a16:rowId xmlns:a16="http://schemas.microsoft.com/office/drawing/2014/main" val="2153193885"/>
                  </a:ext>
                </a:extLst>
              </a:tr>
              <a:tr h="523747">
                <a:tc>
                  <a:txBody>
                    <a:bodyPr/>
                    <a:lstStyle/>
                    <a:p>
                      <a:pPr marL="0" algn="l" defTabSz="914400" rtl="0" eaLnBrk="1" latinLnBrk="0" hangingPunct="1"/>
                      <a:r>
                        <a:rPr lang="en-US" sz="1600" kern="1200" dirty="0">
                          <a:solidFill>
                            <a:schemeClr val="tx1"/>
                          </a:solidFill>
                          <a:latin typeface="+mn-lt"/>
                          <a:ea typeface="+mn-ea"/>
                          <a:cs typeface="+mn-cs"/>
                        </a:rPr>
                        <a:t>Research &amp; Insights</a:t>
                      </a:r>
                    </a:p>
                  </a:txBody>
                  <a:tcPr anchor="ctr"/>
                </a:tc>
                <a:tc>
                  <a:txBody>
                    <a:bodyPr/>
                    <a:lstStyle/>
                    <a:p>
                      <a:pPr marL="0" algn="l" defTabSz="914400" rtl="0" eaLnBrk="1" latinLnBrk="0" hangingPunct="1"/>
                      <a:r>
                        <a:rPr lang="en-US" sz="1600" kern="1200" dirty="0">
                          <a:solidFill>
                            <a:schemeClr val="tx1"/>
                          </a:solidFill>
                          <a:latin typeface="+mn-lt"/>
                          <a:ea typeface="+mn-ea"/>
                          <a:cs typeface="+mn-cs"/>
                        </a:rPr>
                        <a:t>Leverage relevant and timely research to inform your diversity and inclusion initiatives.</a:t>
                      </a:r>
                    </a:p>
                  </a:txBody>
                  <a:tcPr marL="104775" marR="104775" marT="0" marB="0" anchor="ctr"/>
                </a:tc>
                <a:extLst>
                  <a:ext uri="{0D108BD9-81ED-4DB2-BD59-A6C34878D82A}">
                    <a16:rowId xmlns:a16="http://schemas.microsoft.com/office/drawing/2014/main" val="2908455184"/>
                  </a:ext>
                </a:extLst>
              </a:tr>
              <a:tr h="594021">
                <a:tc gridSpan="2">
                  <a:txBody>
                    <a:bodyPr/>
                    <a:lstStyle/>
                    <a:p>
                      <a:r>
                        <a:rPr lang="en-US" sz="1600" dirty="0"/>
                        <a:t>Take the interactive tour: </a:t>
                      </a:r>
                      <a:r>
                        <a:rPr lang="en-US" sz="1600" dirty="0">
                          <a:hlinkClick r:id="rId2"/>
                        </a:rPr>
                        <a:t>www.diversityincbestpractices.com/st/DIBP_Sampling</a:t>
                      </a:r>
                      <a:r>
                        <a:rPr lang="en-US" sz="1600" dirty="0"/>
                        <a:t> </a:t>
                      </a:r>
                      <a:endParaRPr lang="en-US" sz="1600" dirty="0">
                        <a:solidFill>
                          <a:srgbClr val="0000FF"/>
                        </a:solidFill>
                        <a:latin typeface="Calibri" panose="020F0502020204030204" pitchFamily="34" charset="0"/>
                        <a:cs typeface="Calibri" panose="020F0502020204030204" pitchFamily="34" charset="0"/>
                      </a:endParaRPr>
                    </a:p>
                  </a:txBody>
                  <a:tcPr anchor="ctr"/>
                </a:tc>
                <a:tc hMerge="1">
                  <a:txBody>
                    <a:bodyPr/>
                    <a:lstStyle/>
                    <a:p>
                      <a:endParaRPr lang="en-US" sz="1800" b="0" i="0" u="none" strike="noStrike" kern="1200" dirty="0">
                        <a:solidFill>
                          <a:schemeClr val="dk1"/>
                        </a:solidFill>
                        <a:effectLst/>
                        <a:latin typeface="+mn-lt"/>
                        <a:ea typeface="+mn-ea"/>
                        <a:cs typeface="+mn-cs"/>
                      </a:endParaRPr>
                    </a:p>
                  </a:txBody>
                  <a:tcPr marL="104775" marR="104775" marT="0" marB="0"/>
                </a:tc>
                <a:extLst>
                  <a:ext uri="{0D108BD9-81ED-4DB2-BD59-A6C34878D82A}">
                    <a16:rowId xmlns:a16="http://schemas.microsoft.com/office/drawing/2014/main" val="681045575"/>
                  </a:ext>
                </a:extLst>
              </a:tr>
            </a:tbl>
          </a:graphicData>
        </a:graphic>
      </p:graphicFrame>
      <p:sp>
        <p:nvSpPr>
          <p:cNvPr id="3" name="TextBox 2">
            <a:extLst>
              <a:ext uri="{FF2B5EF4-FFF2-40B4-BE49-F238E27FC236}">
                <a16:creationId xmlns:a16="http://schemas.microsoft.com/office/drawing/2014/main" id="{E8823326-1119-DB4F-938B-51F8D05F31D3}"/>
              </a:ext>
            </a:extLst>
          </p:cNvPr>
          <p:cNvSpPr txBox="1"/>
          <p:nvPr/>
        </p:nvSpPr>
        <p:spPr>
          <a:xfrm>
            <a:off x="622300" y="1474214"/>
            <a:ext cx="7327900"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Subscribe to DIBP to get access to relevant information and resources to provide your employees, managers, ERG leaders and HR/ Diversity professionals with:</a:t>
            </a:r>
          </a:p>
        </p:txBody>
      </p:sp>
      <p:grpSp>
        <p:nvGrpSpPr>
          <p:cNvPr id="6" name="Group 5">
            <a:extLst>
              <a:ext uri="{FF2B5EF4-FFF2-40B4-BE49-F238E27FC236}">
                <a16:creationId xmlns:a16="http://schemas.microsoft.com/office/drawing/2014/main" id="{15F53B13-5FC7-9741-8EFD-4CA9406586E5}"/>
              </a:ext>
            </a:extLst>
          </p:cNvPr>
          <p:cNvGrpSpPr/>
          <p:nvPr/>
        </p:nvGrpSpPr>
        <p:grpSpPr>
          <a:xfrm>
            <a:off x="143692" y="258082"/>
            <a:ext cx="2046941" cy="747059"/>
            <a:chOff x="7097060" y="5245406"/>
            <a:chExt cx="2046941" cy="747059"/>
          </a:xfrm>
        </p:grpSpPr>
        <p:sp>
          <p:nvSpPr>
            <p:cNvPr id="7" name="Rectangle 6">
              <a:extLst>
                <a:ext uri="{FF2B5EF4-FFF2-40B4-BE49-F238E27FC236}">
                  <a16:creationId xmlns:a16="http://schemas.microsoft.com/office/drawing/2014/main" id="{56A0FF38-CA91-5D45-8AB5-083D2E51239D}"/>
                </a:ext>
              </a:extLst>
            </p:cNvPr>
            <p:cNvSpPr/>
            <p:nvPr/>
          </p:nvSpPr>
          <p:spPr>
            <a:xfrm>
              <a:off x="7097060" y="5245406"/>
              <a:ext cx="2046941" cy="747059"/>
            </a:xfrm>
            <a:prstGeom prst="rect">
              <a:avLst/>
            </a:prstGeom>
            <a:solidFill>
              <a:srgbClr val="0077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1F4F8D-0D1F-7540-8E17-992B0E7E4944}"/>
                </a:ext>
              </a:extLst>
            </p:cNvPr>
            <p:cNvPicPr>
              <a:picLocks noChangeAspect="1"/>
            </p:cNvPicPr>
            <p:nvPr/>
          </p:nvPicPr>
          <p:blipFill>
            <a:blip r:embed="rId3"/>
            <a:stretch>
              <a:fillRect/>
            </a:stretch>
          </p:blipFill>
          <p:spPr>
            <a:xfrm>
              <a:off x="7286453" y="5314176"/>
              <a:ext cx="1782843" cy="609519"/>
            </a:xfrm>
            <a:prstGeom prst="rect">
              <a:avLst/>
            </a:prstGeom>
            <a:noFill/>
          </p:spPr>
        </p:pic>
      </p:grpSp>
    </p:spTree>
    <p:extLst>
      <p:ext uri="{BB962C8B-B14F-4D97-AF65-F5344CB8AC3E}">
        <p14:creationId xmlns:p14="http://schemas.microsoft.com/office/powerpoint/2010/main" val="4083802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522DC4A3-D211-454A-B396-056C9FC5D9BC}"/>
              </a:ext>
            </a:extLst>
          </p:cNvPr>
          <p:cNvSpPr>
            <a:spLocks noChangeArrowheads="1"/>
          </p:cNvSpPr>
          <p:nvPr/>
        </p:nvSpPr>
        <p:spPr bwMode="auto">
          <a:xfrm>
            <a:off x="79513" y="1622916"/>
            <a:ext cx="8954293" cy="45719"/>
          </a:xfrm>
          <a:prstGeom prst="rect">
            <a:avLst/>
          </a:prstGeom>
          <a:solidFill>
            <a:srgbClr val="808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3" name="Rectangle 12">
            <a:extLst>
              <a:ext uri="{FF2B5EF4-FFF2-40B4-BE49-F238E27FC236}">
                <a16:creationId xmlns:a16="http://schemas.microsoft.com/office/drawing/2014/main" id="{63F33D30-2F05-7246-B487-A8B81FB09ADD}"/>
              </a:ext>
            </a:extLst>
          </p:cNvPr>
          <p:cNvSpPr/>
          <p:nvPr/>
        </p:nvSpPr>
        <p:spPr>
          <a:xfrm>
            <a:off x="1" y="958342"/>
            <a:ext cx="9143999" cy="584775"/>
          </a:xfrm>
          <a:prstGeom prst="rect">
            <a:avLst/>
          </a:prstGeom>
        </p:spPr>
        <p:txBody>
          <a:bodyPr wrap="square">
            <a:spAutoFit/>
          </a:bodyPr>
          <a:lstStyle/>
          <a:p>
            <a:pPr algn="ctr" eaLnBrk="0" hangingPunct="0">
              <a:spcBef>
                <a:spcPct val="50000"/>
              </a:spcBef>
              <a:defRPr/>
            </a:pPr>
            <a:r>
              <a:rPr lang="en-US" sz="3200" dirty="0">
                <a:solidFill>
                  <a:srgbClr val="000000"/>
                </a:solidFill>
                <a:latin typeface="Calibri" panose="020F0502020204030204" pitchFamily="34" charset="0"/>
                <a:cs typeface="Calibri" panose="020F0502020204030204" pitchFamily="34" charset="0"/>
              </a:rPr>
              <a:t>Upcoming Webinars</a:t>
            </a:r>
          </a:p>
        </p:txBody>
      </p:sp>
      <p:sp>
        <p:nvSpPr>
          <p:cNvPr id="7" name="Content Placeholder 4">
            <a:extLst>
              <a:ext uri="{FF2B5EF4-FFF2-40B4-BE49-F238E27FC236}">
                <a16:creationId xmlns:a16="http://schemas.microsoft.com/office/drawing/2014/main" id="{92E7D90F-B150-0A48-B93C-07C521F76398}"/>
              </a:ext>
            </a:extLst>
          </p:cNvPr>
          <p:cNvSpPr txBox="1">
            <a:spLocks/>
          </p:cNvSpPr>
          <p:nvPr/>
        </p:nvSpPr>
        <p:spPr>
          <a:xfrm>
            <a:off x="613954" y="1937144"/>
            <a:ext cx="7524206" cy="334117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ileron Light" charset="0"/>
                <a:ea typeface="Aileron Light" charset="0"/>
                <a:cs typeface="Aileron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ileron Light" charset="0"/>
                <a:ea typeface="Aileron Light" charset="0"/>
                <a:cs typeface="Aileron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ileron Light" charset="0"/>
                <a:ea typeface="Aileron Light" charset="0"/>
                <a:cs typeface="Aileron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ileron Light" charset="0"/>
                <a:ea typeface="Aileron Light" charset="0"/>
                <a:cs typeface="Aileron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ileron Light" charset="0"/>
                <a:ea typeface="Aileron Light" charset="0"/>
                <a:cs typeface="Aileron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buNone/>
              <a:defRPr/>
            </a:pPr>
            <a:endParaRPr lang="en-US" sz="1200" dirty="0">
              <a:solidFill>
                <a:schemeClr val="tx2"/>
              </a:solidFill>
              <a:latin typeface="Calibri" panose="020F0502020204030204" pitchFamily="34" charset="0"/>
              <a:cs typeface="Calibri" panose="020F0502020204030204" pitchFamily="34" charset="0"/>
            </a:endParaRPr>
          </a:p>
          <a:p>
            <a:pPr marL="0" indent="0">
              <a:lnSpc>
                <a:spcPct val="100000"/>
              </a:lnSpc>
              <a:spcBef>
                <a:spcPts val="300"/>
              </a:spcBef>
              <a:spcAft>
                <a:spcPts val="300"/>
              </a:spcAft>
              <a:buNone/>
              <a:defRPr/>
            </a:pPr>
            <a:r>
              <a:rPr lang="en-US" sz="2400" b="1" dirty="0">
                <a:latin typeface="Calibri" panose="020F0502020204030204" pitchFamily="34" charset="0"/>
                <a:cs typeface="Calibri" panose="020F0502020204030204" pitchFamily="34" charset="0"/>
              </a:rPr>
              <a:t>October 8 | Career Advice for Women of Color</a:t>
            </a:r>
          </a:p>
          <a:p>
            <a:r>
              <a:rPr lang="en-US" sz="1800" dirty="0">
                <a:latin typeface="+mn-lt"/>
              </a:rPr>
              <a:t>Career advice specifically for women of color, such as finding mentors, navigating the corporate landscape and work/life integration, to name a few.</a:t>
            </a:r>
          </a:p>
          <a:p>
            <a:pPr marL="457200" lvl="1" indent="0">
              <a:lnSpc>
                <a:spcPct val="100000"/>
              </a:lnSpc>
              <a:spcBef>
                <a:spcPts val="300"/>
              </a:spcBef>
              <a:spcAft>
                <a:spcPts val="300"/>
              </a:spcAft>
              <a:buNone/>
              <a:defRPr/>
            </a:pPr>
            <a:endParaRPr lang="en-US" sz="2000" dirty="0">
              <a:solidFill>
                <a:srgbClr val="FF0000"/>
              </a:solidFill>
              <a:latin typeface="Calibri" panose="020F0502020204030204" pitchFamily="34" charset="0"/>
              <a:cs typeface="Calibri" panose="020F0502020204030204" pitchFamily="34" charset="0"/>
            </a:endParaRPr>
          </a:p>
          <a:p>
            <a:pPr marL="0" indent="0">
              <a:lnSpc>
                <a:spcPct val="100000"/>
              </a:lnSpc>
              <a:spcBef>
                <a:spcPts val="300"/>
              </a:spcBef>
              <a:spcAft>
                <a:spcPts val="600"/>
              </a:spcAft>
              <a:buNone/>
              <a:defRPr/>
            </a:pPr>
            <a:r>
              <a:rPr lang="en-US" sz="2400" b="1" dirty="0">
                <a:latin typeface="Calibri" panose="020F0502020204030204" pitchFamily="34" charset="0"/>
                <a:cs typeface="Calibri" panose="020F0502020204030204" pitchFamily="34" charset="0"/>
              </a:rPr>
              <a:t>October 22 | Successfully Recruiting Persons with Diverse Abilities </a:t>
            </a:r>
          </a:p>
          <a:p>
            <a:r>
              <a:rPr lang="en-US" sz="1800" dirty="0">
                <a:latin typeface="+mn-lt"/>
              </a:rPr>
              <a:t>Best-in-class companies share insights on how they effectively recruit persons with diverse abilities.</a:t>
            </a:r>
          </a:p>
        </p:txBody>
      </p:sp>
      <p:grpSp>
        <p:nvGrpSpPr>
          <p:cNvPr id="10" name="Group 9">
            <a:extLst>
              <a:ext uri="{FF2B5EF4-FFF2-40B4-BE49-F238E27FC236}">
                <a16:creationId xmlns:a16="http://schemas.microsoft.com/office/drawing/2014/main" id="{1663CB73-C47A-674B-B3C4-3AC099878703}"/>
              </a:ext>
            </a:extLst>
          </p:cNvPr>
          <p:cNvGrpSpPr/>
          <p:nvPr/>
        </p:nvGrpSpPr>
        <p:grpSpPr>
          <a:xfrm>
            <a:off x="235132" y="305314"/>
            <a:ext cx="2046941" cy="747059"/>
            <a:chOff x="7097060" y="5245406"/>
            <a:chExt cx="2046941" cy="747059"/>
          </a:xfrm>
        </p:grpSpPr>
        <p:sp>
          <p:nvSpPr>
            <p:cNvPr id="11" name="Rectangle 10">
              <a:extLst>
                <a:ext uri="{FF2B5EF4-FFF2-40B4-BE49-F238E27FC236}">
                  <a16:creationId xmlns:a16="http://schemas.microsoft.com/office/drawing/2014/main" id="{5A0A8DF4-4F9D-C04F-9729-C34547950749}"/>
                </a:ext>
              </a:extLst>
            </p:cNvPr>
            <p:cNvSpPr/>
            <p:nvPr/>
          </p:nvSpPr>
          <p:spPr>
            <a:xfrm>
              <a:off x="7097060" y="5245406"/>
              <a:ext cx="2046941" cy="747059"/>
            </a:xfrm>
            <a:prstGeom prst="rect">
              <a:avLst/>
            </a:prstGeom>
            <a:solidFill>
              <a:srgbClr val="0077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8CC5798-13FF-3C42-B473-18C4CF8B74B4}"/>
                </a:ext>
              </a:extLst>
            </p:cNvPr>
            <p:cNvPicPr>
              <a:picLocks noChangeAspect="1"/>
            </p:cNvPicPr>
            <p:nvPr/>
          </p:nvPicPr>
          <p:blipFill>
            <a:blip r:embed="rId3"/>
            <a:stretch>
              <a:fillRect/>
            </a:stretch>
          </p:blipFill>
          <p:spPr>
            <a:xfrm>
              <a:off x="7286453" y="5314176"/>
              <a:ext cx="1782843" cy="609519"/>
            </a:xfrm>
            <a:prstGeom prst="rect">
              <a:avLst/>
            </a:prstGeom>
            <a:noFill/>
          </p:spPr>
        </p:pic>
      </p:grpSp>
      <p:sp>
        <p:nvSpPr>
          <p:cNvPr id="8" name="Slide Number Placeholder 3">
            <a:extLst>
              <a:ext uri="{FF2B5EF4-FFF2-40B4-BE49-F238E27FC236}">
                <a16:creationId xmlns:a16="http://schemas.microsoft.com/office/drawing/2014/main" id="{AE39660F-2A37-A047-9F47-13CF1BD2EA45}"/>
              </a:ext>
            </a:extLst>
          </p:cNvPr>
          <p:cNvSpPr txBox="1">
            <a:spLocks/>
          </p:cNvSpPr>
          <p:nvPr/>
        </p:nvSpPr>
        <p:spPr>
          <a:xfrm>
            <a:off x="8682038" y="0"/>
            <a:ext cx="461962" cy="476250"/>
          </a:xfrm>
          <a:prstGeom prst="rect">
            <a:avLst/>
          </a:prstGeo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a:lstStyle>
          <a:p>
            <a:pPr algn="r">
              <a:defRPr/>
            </a:pPr>
            <a:fld id="{7B928BDF-A5B8-4949-87C8-9764FA6A872F}" type="slidenum">
              <a:rPr lang="en-US" sz="1400" b="1" smtClean="0"/>
              <a:pPr algn="r">
                <a:defRPr/>
              </a:pPr>
              <a:t>29</a:t>
            </a:fld>
            <a:endParaRPr lang="en-US" sz="1400" b="1" dirty="0"/>
          </a:p>
        </p:txBody>
      </p:sp>
    </p:spTree>
    <p:extLst>
      <p:ext uri="{BB962C8B-B14F-4D97-AF65-F5344CB8AC3E}">
        <p14:creationId xmlns:p14="http://schemas.microsoft.com/office/powerpoint/2010/main" val="25103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274320" y="1590039"/>
            <a:ext cx="8138160" cy="3972561"/>
          </a:xfrm>
        </p:spPr>
        <p:txBody>
          <a:bodyPr/>
          <a:lstStyle/>
          <a:p>
            <a:pPr marL="627062" indent="-457200">
              <a:buFont typeface="+mj-lt"/>
              <a:buAutoNum type="arabicPeriod"/>
            </a:pPr>
            <a:r>
              <a:rPr lang="en-US" sz="2400" dirty="0"/>
              <a:t>Overview of DiversityInc </a:t>
            </a:r>
          </a:p>
          <a:p>
            <a:pPr marL="627062" indent="-457200">
              <a:buFont typeface="+mj-lt"/>
              <a:buAutoNum type="arabicPeriod"/>
            </a:pPr>
            <a:r>
              <a:rPr lang="en-US" sz="2400" dirty="0"/>
              <a:t>About Top 50 Competition</a:t>
            </a:r>
          </a:p>
          <a:p>
            <a:pPr marL="627062" indent="-457200">
              <a:buFont typeface="+mj-lt"/>
              <a:buAutoNum type="arabicPeriod"/>
            </a:pPr>
            <a:r>
              <a:rPr lang="en-US" sz="2400" dirty="0"/>
              <a:t>What’s New for 2020</a:t>
            </a:r>
          </a:p>
          <a:p>
            <a:pPr marL="627062" indent="-457200">
              <a:buFont typeface="+mj-lt"/>
              <a:buAutoNum type="arabicPeriod"/>
            </a:pPr>
            <a:r>
              <a:rPr lang="en-US" sz="2400" dirty="0"/>
              <a:t>Overview of Top 50 Survey</a:t>
            </a:r>
          </a:p>
          <a:p>
            <a:pPr marL="627062" indent="-457200">
              <a:buFont typeface="+mj-lt"/>
              <a:buAutoNum type="arabicPeriod"/>
            </a:pPr>
            <a:r>
              <a:rPr lang="en-US" sz="2400" dirty="0"/>
              <a:t>Preview Survey Report Card</a:t>
            </a:r>
          </a:p>
          <a:p>
            <a:pPr marL="627062" indent="-457200">
              <a:buFont typeface="+mj-lt"/>
              <a:buAutoNum type="arabicPeriod"/>
            </a:pPr>
            <a:r>
              <a:rPr lang="en-US" sz="2400" dirty="0"/>
              <a:t>Frequently Asked Questions</a:t>
            </a:r>
          </a:p>
          <a:p>
            <a:pPr marL="627062" indent="-457200">
              <a:buFont typeface="+mj-lt"/>
              <a:buAutoNum type="arabicPeriod"/>
            </a:pPr>
            <a:r>
              <a:rPr lang="en-US" sz="2400" dirty="0"/>
              <a:t>Live Chat Q&amp;A</a:t>
            </a:r>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3</a:t>
            </a:fld>
            <a:endParaRPr lang="en-US" dirty="0"/>
          </a:p>
        </p:txBody>
      </p:sp>
    </p:spTree>
    <p:extLst>
      <p:ext uri="{BB962C8B-B14F-4D97-AF65-F5344CB8AC3E}">
        <p14:creationId xmlns:p14="http://schemas.microsoft.com/office/powerpoint/2010/main" val="1841108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BCE8205B-F112-0A4D-AB60-D11178B4F833}"/>
              </a:ext>
            </a:extLst>
          </p:cNvPr>
          <p:cNvPicPr>
            <a:picLocks noChangeAspect="1"/>
          </p:cNvPicPr>
          <p:nvPr/>
        </p:nvPicPr>
        <p:blipFill>
          <a:blip r:embed="rId2"/>
          <a:stretch>
            <a:fillRect/>
          </a:stretch>
        </p:blipFill>
        <p:spPr>
          <a:xfrm rot="16200000">
            <a:off x="7930793" y="4698060"/>
            <a:ext cx="1564031" cy="493905"/>
          </a:xfrm>
          <a:prstGeom prst="rect">
            <a:avLst/>
          </a:prstGeom>
        </p:spPr>
      </p:pic>
      <p:sp>
        <p:nvSpPr>
          <p:cNvPr id="38" name="Rectangle 37">
            <a:extLst>
              <a:ext uri="{FF2B5EF4-FFF2-40B4-BE49-F238E27FC236}">
                <a16:creationId xmlns:a16="http://schemas.microsoft.com/office/drawing/2014/main" id="{2549F13A-69F6-9D44-89AF-39D7C11C874B}"/>
              </a:ext>
            </a:extLst>
          </p:cNvPr>
          <p:cNvSpPr/>
          <p:nvPr/>
        </p:nvSpPr>
        <p:spPr>
          <a:xfrm>
            <a:off x="781988" y="2250128"/>
            <a:ext cx="2171492" cy="438710"/>
          </a:xfrm>
          <a:prstGeom prst="rect">
            <a:avLst/>
          </a:prstGeom>
        </p:spPr>
        <p:txBody>
          <a:bodyPr wrap="none" lIns="0">
            <a:spAutoFit/>
          </a:bodyPr>
          <a:lstStyle/>
          <a:p>
            <a:pPr defTabSz="552755" fontAlgn="auto">
              <a:spcBef>
                <a:spcPts val="0"/>
              </a:spcBef>
              <a:spcAft>
                <a:spcPts val="0"/>
              </a:spcAft>
              <a:defRPr/>
            </a:pPr>
            <a:r>
              <a:rPr lang="en-US" sz="2251" b="1" dirty="0">
                <a:solidFill>
                  <a:srgbClr val="0070C0"/>
                </a:solidFill>
                <a:latin typeface="Alternate Gothic ATF" panose="020B0603040502040204" pitchFamily="34" charset="77"/>
                <a:ea typeface="+mn-ea"/>
                <a:cs typeface="+mn-cs"/>
              </a:rPr>
              <a:t>OCTOBER 2, 2019</a:t>
            </a:r>
            <a:endParaRPr lang="en-US" sz="2251" dirty="0">
              <a:solidFill>
                <a:srgbClr val="0070C0"/>
              </a:solidFill>
              <a:latin typeface="Calibri"/>
              <a:ea typeface="+mn-ea"/>
              <a:cs typeface="+mn-cs"/>
            </a:endParaRPr>
          </a:p>
        </p:txBody>
      </p:sp>
      <p:sp>
        <p:nvSpPr>
          <p:cNvPr id="39" name="Rectangle 38">
            <a:extLst>
              <a:ext uri="{FF2B5EF4-FFF2-40B4-BE49-F238E27FC236}">
                <a16:creationId xmlns:a16="http://schemas.microsoft.com/office/drawing/2014/main" id="{E7A308CE-31FB-AA4F-84F4-D519E09EBD84}"/>
              </a:ext>
            </a:extLst>
          </p:cNvPr>
          <p:cNvSpPr/>
          <p:nvPr/>
        </p:nvSpPr>
        <p:spPr>
          <a:xfrm>
            <a:off x="781988" y="2683417"/>
            <a:ext cx="7803212" cy="307777"/>
          </a:xfrm>
          <a:prstGeom prst="rect">
            <a:avLst/>
          </a:prstGeom>
        </p:spPr>
        <p:txBody>
          <a:bodyPr wrap="square" lIns="0" tIns="0" rIns="0" bIns="0">
            <a:spAutoFit/>
          </a:bodyPr>
          <a:lstStyle/>
          <a:p>
            <a:pPr defTabSz="552755" fontAlgn="auto">
              <a:spcBef>
                <a:spcPts val="0"/>
              </a:spcBef>
              <a:spcAft>
                <a:spcPts val="0"/>
              </a:spcAft>
              <a:defRPr/>
            </a:pPr>
            <a:r>
              <a:rPr lang="en-US" sz="2000" dirty="0">
                <a:solidFill>
                  <a:prstClr val="black"/>
                </a:solidFill>
                <a:latin typeface="Benton Sans" panose="02000504020000020004" pitchFamily="2" charset="77"/>
                <a:ea typeface="+mn-ea"/>
                <a:cs typeface="+mn-cs"/>
              </a:rPr>
              <a:t>Women of Color &amp; Their Allies Conference I Atlanta Downtown Hilton</a:t>
            </a:r>
            <a:endParaRPr lang="en-US" sz="2000" dirty="0">
              <a:solidFill>
                <a:prstClr val="black"/>
              </a:solidFill>
              <a:latin typeface="Calibri"/>
              <a:ea typeface="+mn-ea"/>
              <a:cs typeface="+mn-cs"/>
            </a:endParaRPr>
          </a:p>
        </p:txBody>
      </p:sp>
      <p:sp>
        <p:nvSpPr>
          <p:cNvPr id="40" name="Rectangle 39">
            <a:extLst>
              <a:ext uri="{FF2B5EF4-FFF2-40B4-BE49-F238E27FC236}">
                <a16:creationId xmlns:a16="http://schemas.microsoft.com/office/drawing/2014/main" id="{34C6B8D8-1022-6346-B543-3E037B12E9EE}"/>
              </a:ext>
            </a:extLst>
          </p:cNvPr>
          <p:cNvSpPr/>
          <p:nvPr/>
        </p:nvSpPr>
        <p:spPr>
          <a:xfrm>
            <a:off x="781988" y="3296075"/>
            <a:ext cx="2581669" cy="438710"/>
          </a:xfrm>
          <a:prstGeom prst="rect">
            <a:avLst/>
          </a:prstGeom>
        </p:spPr>
        <p:txBody>
          <a:bodyPr wrap="none" lIns="0">
            <a:spAutoFit/>
          </a:bodyPr>
          <a:lstStyle/>
          <a:p>
            <a:pPr defTabSz="552755" fontAlgn="auto">
              <a:spcBef>
                <a:spcPts val="0"/>
              </a:spcBef>
              <a:spcAft>
                <a:spcPts val="0"/>
              </a:spcAft>
              <a:defRPr/>
            </a:pPr>
            <a:r>
              <a:rPr lang="en-US" sz="2251" b="1" dirty="0">
                <a:solidFill>
                  <a:srgbClr val="0070C0"/>
                </a:solidFill>
                <a:latin typeface="Alternate Gothic ATF" panose="020B0603040502040204" pitchFamily="34" charset="77"/>
                <a:ea typeface="+mn-ea"/>
                <a:cs typeface="+mn-cs"/>
              </a:rPr>
              <a:t>NOVEMBER 12, 2019</a:t>
            </a:r>
            <a:endParaRPr lang="en-US" sz="2251" dirty="0">
              <a:solidFill>
                <a:srgbClr val="0070C0"/>
              </a:solidFill>
              <a:latin typeface="Calibri"/>
              <a:ea typeface="+mn-ea"/>
              <a:cs typeface="+mn-cs"/>
            </a:endParaRPr>
          </a:p>
        </p:txBody>
      </p:sp>
      <p:sp>
        <p:nvSpPr>
          <p:cNvPr id="41" name="Rectangle 40">
            <a:extLst>
              <a:ext uri="{FF2B5EF4-FFF2-40B4-BE49-F238E27FC236}">
                <a16:creationId xmlns:a16="http://schemas.microsoft.com/office/drawing/2014/main" id="{CC9C62BF-EA7F-2248-A5AC-59F91F73F0D2}"/>
              </a:ext>
            </a:extLst>
          </p:cNvPr>
          <p:cNvSpPr/>
          <p:nvPr/>
        </p:nvSpPr>
        <p:spPr>
          <a:xfrm>
            <a:off x="794689" y="4527777"/>
            <a:ext cx="1638354" cy="438710"/>
          </a:xfrm>
          <a:prstGeom prst="rect">
            <a:avLst/>
          </a:prstGeom>
        </p:spPr>
        <p:txBody>
          <a:bodyPr wrap="square" lIns="0">
            <a:spAutoFit/>
          </a:bodyPr>
          <a:lstStyle/>
          <a:p>
            <a:pPr defTabSz="552755" fontAlgn="auto">
              <a:spcBef>
                <a:spcPts val="0"/>
              </a:spcBef>
              <a:spcAft>
                <a:spcPts val="0"/>
              </a:spcAft>
              <a:defRPr/>
            </a:pPr>
            <a:r>
              <a:rPr lang="en-US" sz="2251" b="1" dirty="0">
                <a:solidFill>
                  <a:srgbClr val="0070C0"/>
                </a:solidFill>
                <a:latin typeface="Alternate Gothic ATF" panose="020B0603040502040204" pitchFamily="34" charset="77"/>
                <a:ea typeface="+mn-ea"/>
                <a:cs typeface="+mn-cs"/>
              </a:rPr>
              <a:t>MAY 5, 2020</a:t>
            </a:r>
            <a:endParaRPr lang="en-US" sz="2251" dirty="0">
              <a:solidFill>
                <a:srgbClr val="0070C0"/>
              </a:solidFill>
              <a:latin typeface="Calibri"/>
              <a:ea typeface="+mn-ea"/>
              <a:cs typeface="+mn-cs"/>
            </a:endParaRPr>
          </a:p>
        </p:txBody>
      </p:sp>
      <p:sp>
        <p:nvSpPr>
          <p:cNvPr id="42" name="Rectangle 41">
            <a:extLst>
              <a:ext uri="{FF2B5EF4-FFF2-40B4-BE49-F238E27FC236}">
                <a16:creationId xmlns:a16="http://schemas.microsoft.com/office/drawing/2014/main" id="{A712B928-5245-6543-A236-3BA2579BBA0C}"/>
              </a:ext>
            </a:extLst>
          </p:cNvPr>
          <p:cNvSpPr/>
          <p:nvPr/>
        </p:nvSpPr>
        <p:spPr>
          <a:xfrm>
            <a:off x="781988" y="3799718"/>
            <a:ext cx="7679746" cy="307777"/>
          </a:xfrm>
          <a:prstGeom prst="rect">
            <a:avLst/>
          </a:prstGeom>
        </p:spPr>
        <p:txBody>
          <a:bodyPr wrap="square" lIns="0" tIns="0" rIns="0" bIns="0">
            <a:spAutoFit/>
          </a:bodyPr>
          <a:lstStyle/>
          <a:p>
            <a:pPr defTabSz="552755" fontAlgn="auto">
              <a:spcBef>
                <a:spcPts val="0"/>
              </a:spcBef>
              <a:spcAft>
                <a:spcPts val="0"/>
              </a:spcAft>
              <a:defRPr/>
            </a:pPr>
            <a:r>
              <a:rPr lang="en-US" sz="2000" dirty="0">
                <a:solidFill>
                  <a:prstClr val="black"/>
                </a:solidFill>
                <a:latin typeface="Benton Sans" panose="02000504020000020004" pitchFamily="2" charset="77"/>
                <a:ea typeface="+mn-ea"/>
                <a:cs typeface="+mn-cs"/>
              </a:rPr>
              <a:t>Employee Resource Group Festival I Newark Airport Marriott</a:t>
            </a:r>
            <a:endParaRPr lang="en-US" sz="2000" dirty="0">
              <a:solidFill>
                <a:prstClr val="black"/>
              </a:solidFill>
              <a:latin typeface="Calibri"/>
              <a:ea typeface="+mn-ea"/>
              <a:cs typeface="+mn-cs"/>
            </a:endParaRPr>
          </a:p>
        </p:txBody>
      </p:sp>
      <p:sp>
        <p:nvSpPr>
          <p:cNvPr id="43" name="Rectangle 42">
            <a:extLst>
              <a:ext uri="{FF2B5EF4-FFF2-40B4-BE49-F238E27FC236}">
                <a16:creationId xmlns:a16="http://schemas.microsoft.com/office/drawing/2014/main" id="{27A54136-6143-054E-BD43-4F92F36D4E30}"/>
              </a:ext>
            </a:extLst>
          </p:cNvPr>
          <p:cNvSpPr/>
          <p:nvPr/>
        </p:nvSpPr>
        <p:spPr>
          <a:xfrm>
            <a:off x="843721" y="5053591"/>
            <a:ext cx="7679746" cy="307777"/>
          </a:xfrm>
          <a:prstGeom prst="rect">
            <a:avLst/>
          </a:prstGeom>
        </p:spPr>
        <p:txBody>
          <a:bodyPr wrap="square" lIns="0" tIns="0" rIns="0" bIns="0">
            <a:spAutoFit/>
          </a:bodyPr>
          <a:lstStyle/>
          <a:p>
            <a:pPr defTabSz="552755" fontAlgn="auto">
              <a:spcBef>
                <a:spcPts val="0"/>
              </a:spcBef>
              <a:spcAft>
                <a:spcPts val="0"/>
              </a:spcAft>
              <a:defRPr/>
            </a:pPr>
            <a:r>
              <a:rPr lang="en-US" sz="2000" dirty="0">
                <a:solidFill>
                  <a:prstClr val="black"/>
                </a:solidFill>
                <a:latin typeface="Benton Sans" panose="02000504020000020004" pitchFamily="2" charset="77"/>
                <a:ea typeface="+mn-ea"/>
                <a:cs typeface="+mn-cs"/>
              </a:rPr>
              <a:t>Top 50 Companies Learning Sessions and Event I Cipriani New York</a:t>
            </a:r>
            <a:endParaRPr lang="en-US" sz="2000" dirty="0">
              <a:solidFill>
                <a:prstClr val="black"/>
              </a:solidFill>
              <a:latin typeface="Calibri"/>
              <a:ea typeface="+mn-ea"/>
              <a:cs typeface="+mn-cs"/>
            </a:endParaRPr>
          </a:p>
        </p:txBody>
      </p:sp>
      <p:sp>
        <p:nvSpPr>
          <p:cNvPr id="45" name="Rectangle 44">
            <a:extLst>
              <a:ext uri="{FF2B5EF4-FFF2-40B4-BE49-F238E27FC236}">
                <a16:creationId xmlns:a16="http://schemas.microsoft.com/office/drawing/2014/main" id="{581F01C7-8844-5F47-91AA-17E383E4BB6B}"/>
              </a:ext>
            </a:extLst>
          </p:cNvPr>
          <p:cNvSpPr>
            <a:spLocks/>
          </p:cNvSpPr>
          <p:nvPr/>
        </p:nvSpPr>
        <p:spPr>
          <a:xfrm>
            <a:off x="555267" y="1527704"/>
            <a:ext cx="2743914" cy="301095"/>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2755" fontAlgn="auto">
              <a:spcBef>
                <a:spcPts val="0"/>
              </a:spcBef>
              <a:spcAft>
                <a:spcPts val="0"/>
              </a:spcAft>
              <a:defRPr/>
            </a:pPr>
            <a:endParaRPr lang="en-US" sz="4048" dirty="0">
              <a:solidFill>
                <a:srgbClr val="F1F1F1"/>
              </a:solidFill>
              <a:latin typeface="Calibri"/>
            </a:endParaRPr>
          </a:p>
        </p:txBody>
      </p:sp>
      <p:sp>
        <p:nvSpPr>
          <p:cNvPr id="46" name="Rectangle 45">
            <a:extLst>
              <a:ext uri="{FF2B5EF4-FFF2-40B4-BE49-F238E27FC236}">
                <a16:creationId xmlns:a16="http://schemas.microsoft.com/office/drawing/2014/main" id="{5D22AE58-4A6F-984B-926B-BD38EADF0695}"/>
              </a:ext>
            </a:extLst>
          </p:cNvPr>
          <p:cNvSpPr/>
          <p:nvPr/>
        </p:nvSpPr>
        <p:spPr>
          <a:xfrm>
            <a:off x="794689" y="1556095"/>
            <a:ext cx="3029676" cy="523220"/>
          </a:xfrm>
          <a:prstGeom prst="rect">
            <a:avLst/>
          </a:prstGeom>
        </p:spPr>
        <p:txBody>
          <a:bodyPr wrap="none" lIns="0">
            <a:spAutoFit/>
          </a:bodyPr>
          <a:lstStyle/>
          <a:p>
            <a:pPr defTabSz="552755" fontAlgn="auto">
              <a:spcBef>
                <a:spcPts val="0"/>
              </a:spcBef>
              <a:spcAft>
                <a:spcPts val="0"/>
              </a:spcAft>
              <a:defRPr/>
            </a:pPr>
            <a:r>
              <a:rPr lang="en-US" b="1" dirty="0">
                <a:solidFill>
                  <a:srgbClr val="0070C0"/>
                </a:solidFill>
                <a:latin typeface="Alternate Gothic ATF" panose="020B0603040502040204" pitchFamily="34" charset="77"/>
                <a:ea typeface="+mn-ea"/>
                <a:cs typeface="+mn-cs"/>
              </a:rPr>
              <a:t>SIGNATURE EVENTS</a:t>
            </a:r>
            <a:endParaRPr lang="en-US" dirty="0">
              <a:solidFill>
                <a:srgbClr val="0070C0"/>
              </a:solidFill>
              <a:latin typeface="Calibri"/>
              <a:ea typeface="+mn-ea"/>
              <a:cs typeface="+mn-cs"/>
            </a:endParaRPr>
          </a:p>
        </p:txBody>
      </p:sp>
      <p:sp>
        <p:nvSpPr>
          <p:cNvPr id="2" name="Title 1">
            <a:extLst>
              <a:ext uri="{FF2B5EF4-FFF2-40B4-BE49-F238E27FC236}">
                <a16:creationId xmlns:a16="http://schemas.microsoft.com/office/drawing/2014/main" id="{07709E53-E00F-C944-B088-4421113DFB1F}"/>
              </a:ext>
            </a:extLst>
          </p:cNvPr>
          <p:cNvSpPr>
            <a:spLocks noGrp="1"/>
          </p:cNvSpPr>
          <p:nvPr>
            <p:ph type="title"/>
          </p:nvPr>
        </p:nvSpPr>
        <p:spPr/>
        <p:txBody>
          <a:bodyPr/>
          <a:lstStyle/>
          <a:p>
            <a:r>
              <a:rPr lang="en-US" dirty="0"/>
              <a:t>Upcoming DiversityInc Events</a:t>
            </a:r>
          </a:p>
        </p:txBody>
      </p:sp>
      <p:sp>
        <p:nvSpPr>
          <p:cNvPr id="5" name="Slide Number Placeholder 4">
            <a:extLst>
              <a:ext uri="{FF2B5EF4-FFF2-40B4-BE49-F238E27FC236}">
                <a16:creationId xmlns:a16="http://schemas.microsoft.com/office/drawing/2014/main" id="{02AF528C-4B56-4E64-8B53-C4948B0626FC}"/>
              </a:ext>
            </a:extLst>
          </p:cNvPr>
          <p:cNvSpPr>
            <a:spLocks noGrp="1"/>
          </p:cNvSpPr>
          <p:nvPr>
            <p:ph type="sldNum" sz="quarter" idx="4294967295"/>
          </p:nvPr>
        </p:nvSpPr>
        <p:spPr>
          <a:xfrm>
            <a:off x="5665788" y="10104438"/>
            <a:ext cx="3478212" cy="215900"/>
          </a:xfrm>
          <a:prstGeom prst="rect">
            <a:avLst/>
          </a:prstGeom>
        </p:spPr>
        <p:txBody>
          <a:bodyPr wrap="square" lIns="0" tIns="0" rIns="0" bIns="0">
            <a:spAutoFit/>
          </a:bodyPr>
          <a:lstStyle>
            <a:defPPr>
              <a:defRPr lang="en-US"/>
            </a:defPPr>
            <a:lvl1pPr marL="0" algn="r" defTabSz="914400" rtl="0" eaLnBrk="1" latinLnBrk="0" hangingPunct="1">
              <a:defRPr sz="1400" kern="1200">
                <a:solidFill>
                  <a:schemeClr val="tx1">
                    <a:tint val="75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30</a:t>
            </a:fld>
            <a:endParaRPr lang="en-US" dirty="0"/>
          </a:p>
        </p:txBody>
      </p:sp>
      <p:sp>
        <p:nvSpPr>
          <p:cNvPr id="21" name="Slide Number Placeholder 3">
            <a:extLst>
              <a:ext uri="{FF2B5EF4-FFF2-40B4-BE49-F238E27FC236}">
                <a16:creationId xmlns:a16="http://schemas.microsoft.com/office/drawing/2014/main" id="{F12B0C17-BA02-5649-B076-BDBA7491DEA0}"/>
              </a:ext>
            </a:extLst>
          </p:cNvPr>
          <p:cNvSpPr txBox="1">
            <a:spLocks/>
          </p:cNvSpPr>
          <p:nvPr/>
        </p:nvSpPr>
        <p:spPr>
          <a:xfrm>
            <a:off x="8682038" y="0"/>
            <a:ext cx="461962" cy="476250"/>
          </a:xfrm>
          <a:prstGeom prst="rect">
            <a:avLst/>
          </a:prstGeo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a:lstStyle>
          <a:p>
            <a:pPr algn="r">
              <a:defRPr/>
            </a:pPr>
            <a:fld id="{7B928BDF-A5B8-4949-87C8-9764FA6A872F}" type="slidenum">
              <a:rPr lang="en-US" sz="1400" b="1" smtClean="0"/>
              <a:pPr algn="r">
                <a:defRPr/>
              </a:pPr>
              <a:t>30</a:t>
            </a:fld>
            <a:endParaRPr lang="en-US" sz="1400" b="1" dirty="0"/>
          </a:p>
        </p:txBody>
      </p:sp>
    </p:spTree>
    <p:extLst>
      <p:ext uri="{BB962C8B-B14F-4D97-AF65-F5344CB8AC3E}">
        <p14:creationId xmlns:p14="http://schemas.microsoft.com/office/powerpoint/2010/main" val="320745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1000"/>
                                        <p:tgtEl>
                                          <p:spTgt spid="46"/>
                                        </p:tgtEl>
                                      </p:cBhvr>
                                    </p:animEffect>
                                    <p:anim calcmode="lin" valueType="num">
                                      <p:cBhvr>
                                        <p:cTn id="43" dur="1000" fill="hold"/>
                                        <p:tgtEl>
                                          <p:spTgt spid="46"/>
                                        </p:tgtEl>
                                        <p:attrNameLst>
                                          <p:attrName>ppt_x</p:attrName>
                                        </p:attrNameLst>
                                      </p:cBhvr>
                                      <p:tavLst>
                                        <p:tav tm="0">
                                          <p:val>
                                            <p:strVal val="#ppt_x"/>
                                          </p:val>
                                        </p:tav>
                                        <p:tav tm="100000">
                                          <p:val>
                                            <p:strVal val="#ppt_x"/>
                                          </p:val>
                                        </p:tav>
                                      </p:tavLst>
                                    </p:anim>
                                    <p:anim calcmode="lin" valueType="num">
                                      <p:cBhvr>
                                        <p:cTn id="4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5" grpId="0" animBg="1"/>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522DC4A3-D211-454A-B396-056C9FC5D9BC}"/>
              </a:ext>
            </a:extLst>
          </p:cNvPr>
          <p:cNvSpPr>
            <a:spLocks noChangeArrowheads="1"/>
          </p:cNvSpPr>
          <p:nvPr/>
        </p:nvSpPr>
        <p:spPr bwMode="auto">
          <a:xfrm>
            <a:off x="79513" y="1191839"/>
            <a:ext cx="8954293" cy="45719"/>
          </a:xfrm>
          <a:prstGeom prst="rect">
            <a:avLst/>
          </a:prstGeom>
          <a:solidFill>
            <a:srgbClr val="808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3" name="Rectangle 12">
            <a:extLst>
              <a:ext uri="{FF2B5EF4-FFF2-40B4-BE49-F238E27FC236}">
                <a16:creationId xmlns:a16="http://schemas.microsoft.com/office/drawing/2014/main" id="{63F33D30-2F05-7246-B487-A8B81FB09ADD}"/>
              </a:ext>
            </a:extLst>
          </p:cNvPr>
          <p:cNvSpPr/>
          <p:nvPr/>
        </p:nvSpPr>
        <p:spPr>
          <a:xfrm>
            <a:off x="1" y="344383"/>
            <a:ext cx="9143999" cy="584775"/>
          </a:xfrm>
          <a:prstGeom prst="rect">
            <a:avLst/>
          </a:prstGeom>
        </p:spPr>
        <p:txBody>
          <a:bodyPr wrap="square">
            <a:spAutoFit/>
          </a:bodyPr>
          <a:lstStyle/>
          <a:p>
            <a:pPr algn="ctr" eaLnBrk="0" hangingPunct="0">
              <a:spcBef>
                <a:spcPct val="50000"/>
              </a:spcBef>
              <a:defRPr/>
            </a:pPr>
            <a:r>
              <a:rPr lang="en-US" sz="3200" dirty="0">
                <a:solidFill>
                  <a:srgbClr val="000000"/>
                </a:solidFill>
                <a:latin typeface="Calibri" panose="020F0502020204030204" pitchFamily="34" charset="0"/>
                <a:cs typeface="Calibri" panose="020F0502020204030204" pitchFamily="34" charset="0"/>
              </a:rPr>
              <a:t>Thank You for Attending</a:t>
            </a:r>
          </a:p>
        </p:txBody>
      </p:sp>
      <p:sp>
        <p:nvSpPr>
          <p:cNvPr id="7" name="Content Placeholder 4">
            <a:extLst>
              <a:ext uri="{FF2B5EF4-FFF2-40B4-BE49-F238E27FC236}">
                <a16:creationId xmlns:a16="http://schemas.microsoft.com/office/drawing/2014/main" id="{92E7D90F-B150-0A48-B93C-07C521F76398}"/>
              </a:ext>
            </a:extLst>
          </p:cNvPr>
          <p:cNvSpPr txBox="1">
            <a:spLocks/>
          </p:cNvSpPr>
          <p:nvPr/>
        </p:nvSpPr>
        <p:spPr>
          <a:xfrm>
            <a:off x="574766" y="1937144"/>
            <a:ext cx="7471954" cy="334117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ileron Light" charset="0"/>
                <a:ea typeface="Aileron Light" charset="0"/>
                <a:cs typeface="Aileron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ileron Light" charset="0"/>
                <a:ea typeface="Aileron Light" charset="0"/>
                <a:cs typeface="Aileron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ileron Light" charset="0"/>
                <a:ea typeface="Aileron Light" charset="0"/>
                <a:cs typeface="Aileron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ileron Light" charset="0"/>
                <a:ea typeface="Aileron Light" charset="0"/>
                <a:cs typeface="Aileron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ileron Light" charset="0"/>
                <a:ea typeface="Aileron Light" charset="0"/>
                <a:cs typeface="Aileron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fontAlgn="base">
              <a:spcAft>
                <a:spcPct val="0"/>
              </a:spcAft>
              <a:defRPr/>
            </a:pPr>
            <a:r>
              <a:rPr lang="en-US" sz="2000" dirty="0">
                <a:solidFill>
                  <a:srgbClr val="000000"/>
                </a:solidFill>
                <a:latin typeface="Calibri" panose="020F0502020204030204" pitchFamily="34" charset="0"/>
                <a:cs typeface="Calibri" panose="020F0502020204030204" pitchFamily="34" charset="0"/>
              </a:rPr>
              <a:t>You will receive an email from us containing a link to download this presentation. </a:t>
            </a:r>
          </a:p>
          <a:p>
            <a:pPr lvl="0" fontAlgn="base">
              <a:spcAft>
                <a:spcPct val="0"/>
              </a:spcAft>
              <a:defRPr/>
            </a:pPr>
            <a:endParaRPr lang="en-US" sz="1200" dirty="0">
              <a:solidFill>
                <a:srgbClr val="000000"/>
              </a:solidFill>
              <a:latin typeface="Calibri" panose="020F0502020204030204" pitchFamily="34" charset="0"/>
              <a:cs typeface="Calibri" panose="020F0502020204030204" pitchFamily="34" charset="0"/>
            </a:endParaRPr>
          </a:p>
          <a:p>
            <a:pPr>
              <a:defRPr/>
            </a:pPr>
            <a:r>
              <a:rPr lang="en-US" sz="2000" dirty="0">
                <a:solidFill>
                  <a:srgbClr val="000000"/>
                </a:solidFill>
                <a:latin typeface="Calibri" panose="020F0502020204030204" pitchFamily="34" charset="0"/>
                <a:cs typeface="Calibri" panose="020F0502020204030204" pitchFamily="34" charset="0"/>
              </a:rPr>
              <a:t>If you have questions/comments, please email us at </a:t>
            </a:r>
            <a:r>
              <a:rPr lang="en-US" sz="2000" dirty="0">
                <a:hlinkClick r:id="rId3"/>
              </a:rPr>
              <a:t>customerservice@diversityinc.com</a:t>
            </a:r>
            <a:r>
              <a:rPr lang="en-US" sz="2000" dirty="0"/>
              <a:t>.</a:t>
            </a:r>
            <a:endParaRPr lang="en-US" sz="2000" dirty="0">
              <a:solidFill>
                <a:srgbClr val="000000"/>
              </a:solidFill>
              <a:latin typeface="Calibri" panose="020F0502020204030204" pitchFamily="34" charset="0"/>
              <a:cs typeface="Calibri" panose="020F0502020204030204" pitchFamily="34" charset="0"/>
            </a:endParaRPr>
          </a:p>
          <a:p>
            <a:pPr marL="400050" lvl="1" indent="0">
              <a:buNone/>
              <a:defRPr/>
            </a:pPr>
            <a:endParaRPr lang="en-US" sz="1200" dirty="0">
              <a:solidFill>
                <a:srgbClr val="000000"/>
              </a:solidFill>
              <a:latin typeface="Calibri" panose="020F0502020204030204" pitchFamily="34" charset="0"/>
              <a:cs typeface="Calibri" panose="020F0502020204030204" pitchFamily="34" charset="0"/>
            </a:endParaRPr>
          </a:p>
          <a:p>
            <a:pPr lvl="0" fontAlgn="base">
              <a:spcAft>
                <a:spcPct val="0"/>
              </a:spcAft>
              <a:defRPr/>
            </a:pPr>
            <a:r>
              <a:rPr lang="en-US" sz="2000" dirty="0">
                <a:solidFill>
                  <a:srgbClr val="000000"/>
                </a:solidFill>
                <a:latin typeface="Calibri" panose="020F0502020204030204" pitchFamily="34" charset="0"/>
                <a:cs typeface="Calibri" panose="020F0502020204030204" pitchFamily="34" charset="0"/>
              </a:rPr>
              <a:t>Visit </a:t>
            </a:r>
            <a:r>
              <a:rPr lang="en-US" sz="2000" dirty="0">
                <a:solidFill>
                  <a:srgbClr val="000000"/>
                </a:solidFill>
                <a:latin typeface="Calibri" panose="020F0502020204030204" pitchFamily="34" charset="0"/>
                <a:cs typeface="Calibri" panose="020F0502020204030204" pitchFamily="34" charset="0"/>
                <a:hlinkClick r:id="rId4"/>
              </a:rPr>
              <a:t>DiversityIncBestPractices.com</a:t>
            </a:r>
            <a:r>
              <a:rPr lang="en-US" sz="2000" dirty="0">
                <a:solidFill>
                  <a:srgbClr val="000000"/>
                </a:solidFill>
                <a:latin typeface="Calibri" panose="020F0502020204030204" pitchFamily="34" charset="0"/>
                <a:cs typeface="Calibri" panose="020F0502020204030204" pitchFamily="34" charset="0"/>
              </a:rPr>
              <a:t> to view past webinars and career advice, as well as relevant, up-to-date content on diversity and inclusion management.</a:t>
            </a:r>
          </a:p>
        </p:txBody>
      </p:sp>
      <p:sp>
        <p:nvSpPr>
          <p:cNvPr id="5" name="Slide Number Placeholder 3">
            <a:extLst>
              <a:ext uri="{FF2B5EF4-FFF2-40B4-BE49-F238E27FC236}">
                <a16:creationId xmlns:a16="http://schemas.microsoft.com/office/drawing/2014/main" id="{E5A89030-593E-DA44-AC4B-2073BFF99D07}"/>
              </a:ext>
            </a:extLst>
          </p:cNvPr>
          <p:cNvSpPr txBox="1">
            <a:spLocks/>
          </p:cNvSpPr>
          <p:nvPr/>
        </p:nvSpPr>
        <p:spPr>
          <a:xfrm>
            <a:off x="8682038" y="0"/>
            <a:ext cx="461962" cy="476250"/>
          </a:xfrm>
          <a:prstGeom prst="rect">
            <a:avLst/>
          </a:prstGeo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a:lstStyle>
          <a:p>
            <a:pPr algn="r">
              <a:defRPr/>
            </a:pPr>
            <a:fld id="{7B928BDF-A5B8-4949-87C8-9764FA6A872F}" type="slidenum">
              <a:rPr lang="en-US" sz="1400" b="1" smtClean="0"/>
              <a:pPr algn="r">
                <a:defRPr/>
              </a:pPr>
              <a:t>31</a:t>
            </a:fld>
            <a:endParaRPr lang="en-US" sz="1400" b="1" dirty="0"/>
          </a:p>
        </p:txBody>
      </p:sp>
    </p:spTree>
    <p:extLst>
      <p:ext uri="{BB962C8B-B14F-4D97-AF65-F5344CB8AC3E}">
        <p14:creationId xmlns:p14="http://schemas.microsoft.com/office/powerpoint/2010/main" val="3269912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3E93D5-72D1-F343-AF1E-42470551571C}"/>
              </a:ext>
            </a:extLst>
          </p:cNvPr>
          <p:cNvSpPr/>
          <p:nvPr/>
        </p:nvSpPr>
        <p:spPr>
          <a:xfrm>
            <a:off x="813292" y="3898221"/>
            <a:ext cx="7254088" cy="1200329"/>
          </a:xfrm>
          <a:prstGeom prst="rect">
            <a:avLst/>
          </a:prstGeom>
        </p:spPr>
        <p:txBody>
          <a:bodyPr wrap="square">
            <a:spAutoFit/>
          </a:bodyPr>
          <a:lstStyle/>
          <a:p>
            <a:r>
              <a:rPr lang="en-US" sz="1800" dirty="0">
                <a:latin typeface="Calibri" panose="020F0502020204030204" pitchFamily="34" charset="0"/>
                <a:cs typeface="Calibri" panose="020F0502020204030204" pitchFamily="34" charset="0"/>
              </a:rPr>
              <a:t>We work with diversity-focused teams to present the </a:t>
            </a:r>
            <a:r>
              <a:rPr lang="en-US" sz="1800" b="1" dirty="0">
                <a:solidFill>
                  <a:srgbClr val="1A3665"/>
                </a:solidFill>
                <a:latin typeface="Calibri" panose="020F0502020204030204" pitchFamily="34" charset="0"/>
                <a:cs typeface="Calibri" panose="020F0502020204030204" pitchFamily="34" charset="0"/>
              </a:rPr>
              <a:t>Top 50 Companies for Diversity Competition,</a:t>
            </a:r>
            <a:r>
              <a:rPr lang="en-US" sz="1800" dirty="0">
                <a:solidFill>
                  <a:srgbClr val="1A3665"/>
                </a:solidFill>
                <a:latin typeface="Calibri" panose="020F0502020204030204" pitchFamily="34" charset="0"/>
                <a:cs typeface="Calibri" panose="020F0502020204030204" pitchFamily="34" charset="0"/>
              </a:rPr>
              <a:t> deliver </a:t>
            </a:r>
            <a:r>
              <a:rPr lang="en-US" sz="1800" b="1" dirty="0">
                <a:solidFill>
                  <a:srgbClr val="1A3665"/>
                </a:solidFill>
                <a:latin typeface="Calibri" panose="020F0502020204030204" pitchFamily="34" charset="0"/>
                <a:cs typeface="Calibri" panose="020F0502020204030204" pitchFamily="34" charset="0"/>
              </a:rPr>
              <a:t>Benchmarking Advisory</a:t>
            </a:r>
            <a:r>
              <a:rPr lang="en-US" sz="1800" dirty="0">
                <a:latin typeface="Calibri" panose="020F0502020204030204" pitchFamily="34" charset="0"/>
                <a:cs typeface="Calibri" panose="020F0502020204030204" pitchFamily="34" charset="0"/>
              </a:rPr>
              <a:t> and provide </a:t>
            </a:r>
            <a:r>
              <a:rPr lang="en-US" sz="1800" b="1" dirty="0">
                <a:solidFill>
                  <a:srgbClr val="1A3665"/>
                </a:solidFill>
                <a:latin typeface="Calibri" panose="020F0502020204030204" pitchFamily="34" charset="0"/>
                <a:cs typeface="Calibri" panose="020F0502020204030204" pitchFamily="34" charset="0"/>
              </a:rPr>
              <a:t>Branding opportunities</a:t>
            </a:r>
            <a:r>
              <a:rPr lang="en-US" sz="1800" dirty="0">
                <a:solidFill>
                  <a:srgbClr val="1A3665"/>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that spotlight our clients, provide positive press and support brand goals. </a:t>
            </a:r>
          </a:p>
        </p:txBody>
      </p:sp>
      <p:sp>
        <p:nvSpPr>
          <p:cNvPr id="16" name="Rectangle 15">
            <a:extLst>
              <a:ext uri="{FF2B5EF4-FFF2-40B4-BE49-F238E27FC236}">
                <a16:creationId xmlns:a16="http://schemas.microsoft.com/office/drawing/2014/main" id="{DBB03FAD-F2F4-0848-AD9E-2930120379E0}"/>
              </a:ext>
            </a:extLst>
          </p:cNvPr>
          <p:cNvSpPr/>
          <p:nvPr/>
        </p:nvSpPr>
        <p:spPr>
          <a:xfrm>
            <a:off x="803651" y="1470251"/>
            <a:ext cx="909865" cy="461665"/>
          </a:xfrm>
          <a:prstGeom prst="rect">
            <a:avLst/>
          </a:prstGeom>
        </p:spPr>
        <p:txBody>
          <a:bodyPr wrap="none" lIns="0">
            <a:spAutoFit/>
          </a:bodyPr>
          <a:lstStyle/>
          <a:p>
            <a:pPr algn="ctr"/>
            <a:r>
              <a:rPr lang="en-US" sz="2300" b="1" dirty="0">
                <a:solidFill>
                  <a:srgbClr val="1A3665"/>
                </a:solidFill>
                <a:latin typeface="Calibri" panose="020F0502020204030204" pitchFamily="34" charset="0"/>
                <a:cs typeface="Calibri" panose="020F0502020204030204" pitchFamily="34" charset="0"/>
              </a:rPr>
              <a:t>Media</a:t>
            </a:r>
            <a:endParaRPr lang="en-US" sz="2300" dirty="0">
              <a:solidFill>
                <a:srgbClr val="1A3665"/>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91FF0AEC-6D8A-4141-8A4D-D769A6955347}"/>
              </a:ext>
            </a:extLst>
          </p:cNvPr>
          <p:cNvSpPr/>
          <p:nvPr/>
        </p:nvSpPr>
        <p:spPr>
          <a:xfrm>
            <a:off x="2639490" y="1478489"/>
            <a:ext cx="1849224" cy="446276"/>
          </a:xfrm>
          <a:prstGeom prst="rect">
            <a:avLst/>
          </a:prstGeom>
        </p:spPr>
        <p:txBody>
          <a:bodyPr wrap="none" lIns="0">
            <a:spAutoFit/>
          </a:bodyPr>
          <a:lstStyle/>
          <a:p>
            <a:pPr algn="ctr"/>
            <a:r>
              <a:rPr lang="en-US" sz="2300" b="1" dirty="0">
                <a:solidFill>
                  <a:srgbClr val="1A3665"/>
                </a:solidFill>
                <a:latin typeface="Calibri" panose="020F0502020204030204" pitchFamily="34" charset="0"/>
                <a:cs typeface="Calibri" panose="020F0502020204030204" pitchFamily="34" charset="0"/>
              </a:rPr>
              <a:t>Benchmarking</a:t>
            </a:r>
            <a:endParaRPr lang="en-US" sz="2300" dirty="0">
              <a:solidFill>
                <a:srgbClr val="1A3665"/>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2AE78A69-29F9-A944-9E76-49F0F38BF023}"/>
              </a:ext>
            </a:extLst>
          </p:cNvPr>
          <p:cNvSpPr/>
          <p:nvPr/>
        </p:nvSpPr>
        <p:spPr>
          <a:xfrm>
            <a:off x="4718364" y="1470251"/>
            <a:ext cx="1188722" cy="446276"/>
          </a:xfrm>
          <a:prstGeom prst="rect">
            <a:avLst/>
          </a:prstGeom>
        </p:spPr>
        <p:txBody>
          <a:bodyPr wrap="none" lIns="0">
            <a:spAutoFit/>
          </a:bodyPr>
          <a:lstStyle/>
          <a:p>
            <a:pPr algn="ctr"/>
            <a:r>
              <a:rPr lang="en-US" sz="2300" b="1" dirty="0">
                <a:solidFill>
                  <a:srgbClr val="1A3665"/>
                </a:solidFill>
                <a:latin typeface="Calibri" panose="020F0502020204030204" pitchFamily="34" charset="0"/>
                <a:cs typeface="Calibri" panose="020F0502020204030204" pitchFamily="34" charset="0"/>
              </a:rPr>
              <a:t>Branding</a:t>
            </a:r>
            <a:endParaRPr lang="en-US" sz="2300" dirty="0">
              <a:solidFill>
                <a:srgbClr val="1A3665"/>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E54D1549-E98A-CA4F-B99F-EE214A48526E}"/>
              </a:ext>
            </a:extLst>
          </p:cNvPr>
          <p:cNvSpPr/>
          <p:nvPr/>
        </p:nvSpPr>
        <p:spPr>
          <a:xfrm>
            <a:off x="6561734" y="1478489"/>
            <a:ext cx="1357551" cy="461665"/>
          </a:xfrm>
          <a:prstGeom prst="rect">
            <a:avLst/>
          </a:prstGeom>
        </p:spPr>
        <p:txBody>
          <a:bodyPr wrap="none" lIns="0">
            <a:spAutoFit/>
          </a:bodyPr>
          <a:lstStyle/>
          <a:p>
            <a:pPr algn="ctr"/>
            <a:r>
              <a:rPr lang="en-US" sz="2300" b="1" dirty="0">
                <a:solidFill>
                  <a:srgbClr val="1A3665"/>
                </a:solidFill>
                <a:latin typeface="Calibri" panose="020F0502020204030204" pitchFamily="34" charset="0"/>
                <a:cs typeface="Calibri" panose="020F0502020204030204" pitchFamily="34" charset="0"/>
              </a:rPr>
              <a:t>Education</a:t>
            </a:r>
            <a:endParaRPr lang="en-US" sz="2300" dirty="0">
              <a:solidFill>
                <a:srgbClr val="1A3665"/>
              </a:solidFill>
              <a:latin typeface="Calibri" panose="020F050202020403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E049F0A5-198D-B344-93CD-F2BE8F736FAC}"/>
              </a:ext>
            </a:extLst>
          </p:cNvPr>
          <p:cNvSpPr/>
          <p:nvPr/>
        </p:nvSpPr>
        <p:spPr>
          <a:xfrm>
            <a:off x="813291" y="5213616"/>
            <a:ext cx="7254088" cy="646331"/>
          </a:xfrm>
          <a:prstGeom prst="rect">
            <a:avLst/>
          </a:prstGeom>
        </p:spPr>
        <p:txBody>
          <a:bodyPr wrap="square">
            <a:spAutoFit/>
          </a:bodyPr>
          <a:lstStyle/>
          <a:p>
            <a:r>
              <a:rPr lang="en-US" sz="1800" dirty="0">
                <a:latin typeface="Calibri" panose="020F0502020204030204" pitchFamily="34" charset="0"/>
                <a:cs typeface="Calibri" panose="020F0502020204030204" pitchFamily="34" charset="0"/>
              </a:rPr>
              <a:t>Partnering with close to </a:t>
            </a:r>
            <a:r>
              <a:rPr lang="en-US" sz="1800" b="1" dirty="0">
                <a:solidFill>
                  <a:srgbClr val="1A3665"/>
                </a:solidFill>
                <a:latin typeface="Calibri" panose="020F0502020204030204" pitchFamily="34" charset="0"/>
                <a:cs typeface="Calibri" panose="020F0502020204030204" pitchFamily="34" charset="0"/>
              </a:rPr>
              <a:t>100 Benchmarking and Branding clients annually</a:t>
            </a:r>
            <a:r>
              <a:rPr lang="en-US" sz="1800" dirty="0">
                <a:latin typeface="Calibri" panose="020F0502020204030204" pitchFamily="34" charset="0"/>
                <a:cs typeface="Calibri" panose="020F0502020204030204" pitchFamily="34" charset="0"/>
              </a:rPr>
              <a:t>, we help companies develop actionable plans that </a:t>
            </a:r>
            <a:r>
              <a:rPr lang="en-US" sz="1800" b="1" dirty="0">
                <a:solidFill>
                  <a:srgbClr val="1A3665"/>
                </a:solidFill>
                <a:latin typeface="Calibri" panose="020F0502020204030204" pitchFamily="34" charset="0"/>
                <a:cs typeface="Calibri" panose="020F0502020204030204" pitchFamily="34" charset="0"/>
              </a:rPr>
              <a:t>produce results</a:t>
            </a:r>
            <a:r>
              <a:rPr lang="en-US" sz="1800" dirty="0">
                <a:latin typeface="Calibri" panose="020F0502020204030204" pitchFamily="34" charset="0"/>
                <a:cs typeface="Calibri" panose="020F0502020204030204" pitchFamily="34" charset="0"/>
              </a:rPr>
              <a:t>.</a:t>
            </a:r>
          </a:p>
        </p:txBody>
      </p:sp>
      <p:pic>
        <p:nvPicPr>
          <p:cNvPr id="21" name="Picture 20">
            <a:extLst>
              <a:ext uri="{FF2B5EF4-FFF2-40B4-BE49-F238E27FC236}">
                <a16:creationId xmlns:a16="http://schemas.microsoft.com/office/drawing/2014/main" id="{435280C2-3386-8345-B4BE-612FCE2C1295}"/>
              </a:ext>
            </a:extLst>
          </p:cNvPr>
          <p:cNvPicPr>
            <a:picLocks noChangeAspect="1"/>
          </p:cNvPicPr>
          <p:nvPr/>
        </p:nvPicPr>
        <p:blipFill rotWithShape="1">
          <a:blip r:embed="rId3"/>
          <a:srcRect l="6738" r="12101"/>
          <a:stretch/>
        </p:blipFill>
        <p:spPr>
          <a:xfrm>
            <a:off x="4689995" y="2052340"/>
            <a:ext cx="1543452" cy="1543452"/>
          </a:xfrm>
          <a:prstGeom prst="rect">
            <a:avLst/>
          </a:prstGeom>
        </p:spPr>
      </p:pic>
      <p:pic>
        <p:nvPicPr>
          <p:cNvPr id="22" name="Picture 21">
            <a:extLst>
              <a:ext uri="{FF2B5EF4-FFF2-40B4-BE49-F238E27FC236}">
                <a16:creationId xmlns:a16="http://schemas.microsoft.com/office/drawing/2014/main" id="{570E001A-0DFC-094C-B6AC-8D2C2E5306B1}"/>
              </a:ext>
            </a:extLst>
          </p:cNvPr>
          <p:cNvPicPr>
            <a:picLocks noChangeAspect="1"/>
          </p:cNvPicPr>
          <p:nvPr/>
        </p:nvPicPr>
        <p:blipFill rotWithShape="1">
          <a:blip r:embed="rId4"/>
          <a:srcRect l="5320" r="17314"/>
          <a:stretch/>
        </p:blipFill>
        <p:spPr>
          <a:xfrm>
            <a:off x="6633168" y="2052340"/>
            <a:ext cx="1543452" cy="1543452"/>
          </a:xfrm>
          <a:prstGeom prst="rect">
            <a:avLst/>
          </a:prstGeom>
        </p:spPr>
      </p:pic>
      <p:pic>
        <p:nvPicPr>
          <p:cNvPr id="4" name="Picture 3">
            <a:extLst>
              <a:ext uri="{FF2B5EF4-FFF2-40B4-BE49-F238E27FC236}">
                <a16:creationId xmlns:a16="http://schemas.microsoft.com/office/drawing/2014/main" id="{8C17755A-F414-B447-9A88-BCF90B75B7E4}"/>
              </a:ext>
            </a:extLst>
          </p:cNvPr>
          <p:cNvPicPr>
            <a:picLocks noChangeAspect="1"/>
          </p:cNvPicPr>
          <p:nvPr/>
        </p:nvPicPr>
        <p:blipFill rotWithShape="1">
          <a:blip r:embed="rId5"/>
          <a:srcRect l="10873" r="20884"/>
          <a:stretch/>
        </p:blipFill>
        <p:spPr>
          <a:xfrm>
            <a:off x="803651" y="2052340"/>
            <a:ext cx="1543452" cy="1543452"/>
          </a:xfrm>
          <a:prstGeom prst="rect">
            <a:avLst/>
          </a:prstGeom>
        </p:spPr>
      </p:pic>
      <p:pic>
        <p:nvPicPr>
          <p:cNvPr id="7" name="Picture 6">
            <a:extLst>
              <a:ext uri="{FF2B5EF4-FFF2-40B4-BE49-F238E27FC236}">
                <a16:creationId xmlns:a16="http://schemas.microsoft.com/office/drawing/2014/main" id="{B96C2325-E74B-D14F-A361-6C5363B478AF}"/>
              </a:ext>
            </a:extLst>
          </p:cNvPr>
          <p:cNvPicPr>
            <a:picLocks noChangeAspect="1"/>
          </p:cNvPicPr>
          <p:nvPr/>
        </p:nvPicPr>
        <p:blipFill rotWithShape="1">
          <a:blip r:embed="rId6"/>
          <a:srcRect l="4270" r="17294"/>
          <a:stretch/>
        </p:blipFill>
        <p:spPr>
          <a:xfrm>
            <a:off x="2746823" y="2052340"/>
            <a:ext cx="1543452" cy="1543452"/>
          </a:xfrm>
          <a:prstGeom prst="rect">
            <a:avLst/>
          </a:prstGeom>
        </p:spPr>
      </p:pic>
      <p:sp>
        <p:nvSpPr>
          <p:cNvPr id="3" name="Title 2">
            <a:extLst>
              <a:ext uri="{FF2B5EF4-FFF2-40B4-BE49-F238E27FC236}">
                <a16:creationId xmlns:a16="http://schemas.microsoft.com/office/drawing/2014/main" id="{A5628E25-0033-D84D-9B45-3B032B4DC7FC}"/>
              </a:ext>
            </a:extLst>
          </p:cNvPr>
          <p:cNvSpPr>
            <a:spLocks noGrp="1"/>
          </p:cNvSpPr>
          <p:nvPr>
            <p:ph type="title"/>
          </p:nvPr>
        </p:nvSpPr>
        <p:spPr/>
        <p:txBody>
          <a:bodyPr/>
          <a:lstStyle/>
          <a:p>
            <a:r>
              <a:rPr lang="en-US" dirty="0"/>
              <a:t>What We Do</a:t>
            </a:r>
          </a:p>
        </p:txBody>
      </p:sp>
      <p:sp>
        <p:nvSpPr>
          <p:cNvPr id="5" name="Slide Number Placeholder 4">
            <a:extLst>
              <a:ext uri="{FF2B5EF4-FFF2-40B4-BE49-F238E27FC236}">
                <a16:creationId xmlns:a16="http://schemas.microsoft.com/office/drawing/2014/main" id="{F0059A20-33B3-45CA-8570-825A1EBFC8CA}"/>
              </a:ext>
            </a:extLst>
          </p:cNvPr>
          <p:cNvSpPr>
            <a:spLocks noGrp="1"/>
          </p:cNvSpPr>
          <p:nvPr>
            <p:ph type="sldNum" sz="quarter" idx="4294967295"/>
          </p:nvPr>
        </p:nvSpPr>
        <p:spPr>
          <a:xfrm>
            <a:off x="5665788" y="10104438"/>
            <a:ext cx="3478212" cy="215900"/>
          </a:xfrm>
          <a:prstGeom prst="rect">
            <a:avLst/>
          </a:prstGeom>
        </p:spPr>
        <p:txBody>
          <a:bodyPr wrap="square" lIns="0" tIns="0" rIns="0" bIns="0">
            <a:spAutoFit/>
          </a:bodyPr>
          <a:lstStyle>
            <a:defPPr>
              <a:defRPr lang="en-US"/>
            </a:defPPr>
            <a:lvl1pPr marL="0" algn="r" defTabSz="914400" rtl="0" eaLnBrk="1" latinLnBrk="0" hangingPunct="1">
              <a:defRPr sz="1400" kern="1200">
                <a:solidFill>
                  <a:schemeClr val="tx1">
                    <a:tint val="75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a:t>
            </a:fld>
            <a:endParaRPr lang="en-US" dirty="0"/>
          </a:p>
        </p:txBody>
      </p:sp>
      <p:sp>
        <p:nvSpPr>
          <p:cNvPr id="23" name="Slide Number Placeholder 3">
            <a:extLst>
              <a:ext uri="{FF2B5EF4-FFF2-40B4-BE49-F238E27FC236}">
                <a16:creationId xmlns:a16="http://schemas.microsoft.com/office/drawing/2014/main" id="{4EB520BF-4A54-1B4F-9863-6F0F75F243C4}"/>
              </a:ext>
            </a:extLst>
          </p:cNvPr>
          <p:cNvSpPr>
            <a:spLocks noGrp="1"/>
          </p:cNvSpPr>
          <p:nvPr>
            <p:ph type="sldNum" sz="quarter" idx="10"/>
          </p:nvPr>
        </p:nvSpPr>
        <p:spPr>
          <a:xfrm>
            <a:off x="8682038" y="0"/>
            <a:ext cx="461962" cy="476250"/>
          </a:xfrm>
        </p:spPr>
        <p:txBody>
          <a:bodyPr/>
          <a:lstStyle/>
          <a:p>
            <a:pPr>
              <a:defRPr/>
            </a:pPr>
            <a:fld id="{7B928BDF-A5B8-4949-87C8-9764FA6A872F}" type="slidenum">
              <a:rPr lang="en-US" smtClean="0"/>
              <a:pPr>
                <a:defRPr/>
              </a:pPr>
              <a:t>4</a:t>
            </a:fld>
            <a:endParaRPr lang="en-US" dirty="0"/>
          </a:p>
        </p:txBody>
      </p:sp>
    </p:spTree>
    <p:extLst>
      <p:ext uri="{BB962C8B-B14F-4D97-AF65-F5344CB8AC3E}">
        <p14:creationId xmlns:p14="http://schemas.microsoft.com/office/powerpoint/2010/main" val="294152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p:bldP spid="19" grpId="0"/>
      <p:bldP spid="20"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DiversityInc Top 50 Competition</a:t>
            </a:r>
          </a:p>
        </p:txBody>
      </p:sp>
      <p:sp>
        <p:nvSpPr>
          <p:cNvPr id="3" name="Content Placeholder 2"/>
          <p:cNvSpPr>
            <a:spLocks noGrp="1"/>
          </p:cNvSpPr>
          <p:nvPr>
            <p:ph idx="1"/>
          </p:nvPr>
        </p:nvSpPr>
        <p:spPr>
          <a:xfrm>
            <a:off x="365760" y="1463038"/>
            <a:ext cx="8054340" cy="4721861"/>
          </a:xfrm>
        </p:spPr>
        <p:txBody>
          <a:bodyPr/>
          <a:lstStyle/>
          <a:p>
            <a:r>
              <a:rPr lang="en-US" sz="2000" dirty="0"/>
              <a:t>In its 19</a:t>
            </a:r>
            <a:r>
              <a:rPr lang="en-US" sz="2000" baseline="30000" dirty="0"/>
              <a:t>th</a:t>
            </a:r>
            <a:r>
              <a:rPr lang="en-US" sz="2000" dirty="0"/>
              <a:t> year, the DiversityInc Top 50 Competition remains </a:t>
            </a:r>
            <a:r>
              <a:rPr lang="en-US" sz="2000" i="1" dirty="0"/>
              <a:t>the most prestigious</a:t>
            </a:r>
            <a:r>
              <a:rPr lang="en-US" sz="2000" dirty="0"/>
              <a:t> diversity list. For 2019, we had more than 1,800 companies participate.</a:t>
            </a:r>
          </a:p>
          <a:p>
            <a:r>
              <a:rPr lang="en-US" sz="2000" dirty="0"/>
              <a:t>The DiversityInc Top 50 list is derived exclusively from corporate survey submissions. Companies are evaluated within the context of their own industries. Subsets of the same data submissions are used to determine our other specialty lists.</a:t>
            </a:r>
          </a:p>
          <a:p>
            <a:r>
              <a:rPr lang="en-US" sz="2000" dirty="0"/>
              <a:t>The DiversityInc Top 50 process is data and editorially driven and </a:t>
            </a:r>
            <a:r>
              <a:rPr lang="en-US" sz="2000" b="1" dirty="0">
                <a:hlinkClick r:id="rId2"/>
              </a:rPr>
              <a:t>is not pay to play</a:t>
            </a:r>
            <a:r>
              <a:rPr lang="en-US" sz="2000" dirty="0"/>
              <a:t>.</a:t>
            </a:r>
          </a:p>
          <a:p>
            <a:r>
              <a:rPr lang="en-US" sz="2000" dirty="0"/>
              <a:t>Participation is free. Every company that participates receives a </a:t>
            </a:r>
            <a:r>
              <a:rPr lang="en-US" sz="2000" b="1" dirty="0">
                <a:hlinkClick r:id="rId3"/>
              </a:rPr>
              <a:t>free report card</a:t>
            </a:r>
            <a:r>
              <a:rPr lang="en-US" sz="2000" dirty="0"/>
              <a:t>, assessing its performance against all competitors overall and in four key areas of diversity management.</a:t>
            </a:r>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5</a:t>
            </a:fld>
            <a:endParaRPr lang="en-US" dirty="0"/>
          </a:p>
        </p:txBody>
      </p:sp>
    </p:spTree>
    <p:extLst>
      <p:ext uri="{BB962C8B-B14F-4D97-AF65-F5344CB8AC3E}">
        <p14:creationId xmlns:p14="http://schemas.microsoft.com/office/powerpoint/2010/main" val="3560650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DiversityInc Top 50 Competition</a:t>
            </a:r>
          </a:p>
        </p:txBody>
      </p:sp>
      <p:sp>
        <p:nvSpPr>
          <p:cNvPr id="3" name="Content Placeholder 2"/>
          <p:cNvSpPr>
            <a:spLocks noGrp="1"/>
          </p:cNvSpPr>
          <p:nvPr>
            <p:ph idx="1"/>
          </p:nvPr>
        </p:nvSpPr>
        <p:spPr>
          <a:xfrm>
            <a:off x="365760" y="1323338"/>
            <a:ext cx="7798526" cy="4721861"/>
          </a:xfrm>
        </p:spPr>
        <p:txBody>
          <a:bodyPr/>
          <a:lstStyle/>
          <a:p>
            <a:pPr marL="169862" indent="0">
              <a:buNone/>
            </a:pPr>
            <a:r>
              <a:rPr lang="en-US" dirty="0"/>
              <a:t>To be eligible to compete for a spot on any of DiversityInc’s Top Companies lists, participants must:</a:t>
            </a:r>
          </a:p>
          <a:p>
            <a:r>
              <a:rPr lang="en-US" sz="2000" dirty="0"/>
              <a:t>Have at least 1,000 U.S. employees</a:t>
            </a:r>
          </a:p>
          <a:p>
            <a:r>
              <a:rPr lang="en-US" sz="2000" dirty="0"/>
              <a:t>Enter data for your U.S. employee population and initiatives via Qualtrics, an online survey tool</a:t>
            </a:r>
          </a:p>
          <a:p>
            <a:r>
              <a:rPr lang="en-US" sz="2000" dirty="0"/>
              <a:t>Submit a notarized form signed by either the CEO, the chief human resources officer (CHRO) or a corporate officer (other than the chief diversity officer or person responsible for diversity &amp; inclusion) affirming that all data submitted is accurate. </a:t>
            </a:r>
          </a:p>
          <a:p>
            <a:r>
              <a:rPr lang="en-US" sz="2000" dirty="0"/>
              <a:t>Complete </a:t>
            </a:r>
            <a:r>
              <a:rPr lang="en-US" sz="2000" b="1" dirty="0">
                <a:hlinkClick r:id="rId2"/>
              </a:rPr>
              <a:t>NOD’s Disability Employment Tracker</a:t>
            </a:r>
            <a:endParaRPr lang="en-US" sz="2000" dirty="0"/>
          </a:p>
          <a:p>
            <a:r>
              <a:rPr lang="en-US" sz="2000" dirty="0"/>
              <a:t>Have at least one employee from the company attend the </a:t>
            </a:r>
            <a:br>
              <a:rPr lang="en-US" sz="2000" dirty="0"/>
            </a:br>
            <a:r>
              <a:rPr lang="en-US" sz="2000" dirty="0"/>
              <a:t>Top 50 dinner</a:t>
            </a:r>
          </a:p>
        </p:txBody>
      </p:sp>
      <p:sp>
        <p:nvSpPr>
          <p:cNvPr id="4" name="Slide Number Placeholder 3"/>
          <p:cNvSpPr>
            <a:spLocks noGrp="1"/>
          </p:cNvSpPr>
          <p:nvPr>
            <p:ph type="sldNum" sz="quarter" idx="10"/>
          </p:nvPr>
        </p:nvSpPr>
        <p:spPr/>
        <p:txBody>
          <a:bodyPr/>
          <a:lstStyle/>
          <a:p>
            <a:pPr>
              <a:defRPr/>
            </a:pPr>
            <a:fld id="{7B928BDF-A5B8-4949-87C8-9764FA6A872F}" type="slidenum">
              <a:rPr lang="en-US" smtClean="0"/>
              <a:pPr>
                <a:defRPr/>
              </a:pPr>
              <a:t>6</a:t>
            </a:fld>
            <a:endParaRPr lang="en-US" dirty="0"/>
          </a:p>
        </p:txBody>
      </p:sp>
    </p:spTree>
    <p:extLst>
      <p:ext uri="{BB962C8B-B14F-4D97-AF65-F5344CB8AC3E}">
        <p14:creationId xmlns:p14="http://schemas.microsoft.com/office/powerpoint/2010/main" val="55897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500" y="698500"/>
            <a:ext cx="9017000" cy="5118100"/>
          </a:xfrm>
          <a:prstGeom prst="rect">
            <a:avLst/>
          </a:prstGeom>
          <a:blipFill>
            <a:blip r:embed="rId2" cstate="print"/>
            <a:stretch>
              <a:fillRect t="-1" b="-16138"/>
            </a:stretch>
          </a:blipFill>
        </p:spPr>
        <p:txBody>
          <a:bodyPr wrap="square" lIns="0" tIns="0" rIns="0" bIns="0" rtlCol="0"/>
          <a:lstStyle/>
          <a:p>
            <a:endParaRPr sz="1693" dirty="0"/>
          </a:p>
        </p:txBody>
      </p:sp>
      <p:sp>
        <p:nvSpPr>
          <p:cNvPr id="3" name="object 3"/>
          <p:cNvSpPr/>
          <p:nvPr/>
        </p:nvSpPr>
        <p:spPr>
          <a:xfrm>
            <a:off x="7937960" y="5203491"/>
            <a:ext cx="566222" cy="353937"/>
          </a:xfrm>
          <a:custGeom>
            <a:avLst/>
            <a:gdLst/>
            <a:ahLst/>
            <a:cxnLst/>
            <a:rect l="l" t="t" r="r" b="b"/>
            <a:pathLst>
              <a:path w="936625" h="585470">
                <a:moveTo>
                  <a:pt x="0" y="0"/>
                </a:moveTo>
                <a:lnTo>
                  <a:pt x="936301" y="0"/>
                </a:lnTo>
                <a:lnTo>
                  <a:pt x="936301" y="585188"/>
                </a:lnTo>
                <a:lnTo>
                  <a:pt x="0" y="585188"/>
                </a:lnTo>
                <a:lnTo>
                  <a:pt x="0" y="0"/>
                </a:lnTo>
                <a:close/>
              </a:path>
            </a:pathLst>
          </a:custGeom>
          <a:solidFill>
            <a:srgbClr val="FFFFFF"/>
          </a:solidFill>
        </p:spPr>
        <p:txBody>
          <a:bodyPr wrap="square" lIns="0" tIns="0" rIns="0" bIns="0" rtlCol="0"/>
          <a:lstStyle/>
          <a:p>
            <a:endParaRPr sz="1693" dirty="0"/>
          </a:p>
        </p:txBody>
      </p:sp>
      <p:sp>
        <p:nvSpPr>
          <p:cNvPr id="5" name="Slide Number Placeholder 3">
            <a:extLst>
              <a:ext uri="{FF2B5EF4-FFF2-40B4-BE49-F238E27FC236}">
                <a16:creationId xmlns:a16="http://schemas.microsoft.com/office/drawing/2014/main" id="{B0B25FB9-3C3D-4A41-857C-368D38CBB6BE}"/>
              </a:ext>
            </a:extLst>
          </p:cNvPr>
          <p:cNvSpPr txBox="1">
            <a:spLocks/>
          </p:cNvSpPr>
          <p:nvPr/>
        </p:nvSpPr>
        <p:spPr>
          <a:xfrm>
            <a:off x="8682038" y="0"/>
            <a:ext cx="461962" cy="476250"/>
          </a:xfrm>
          <a:prstGeom prst="rect">
            <a:avLst/>
          </a:prstGeo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a:lstStyle>
          <a:p>
            <a:pPr algn="r">
              <a:defRPr/>
            </a:pPr>
            <a:fld id="{7B928BDF-A5B8-4949-87C8-9764FA6A872F}" type="slidenum">
              <a:rPr lang="en-US" sz="1400" b="1" smtClean="0"/>
              <a:pPr algn="r">
                <a:defRPr/>
              </a:pPr>
              <a:t>7</a:t>
            </a:fld>
            <a:endParaRPr lang="en-US" sz="1400" b="1" dirty="0"/>
          </a:p>
        </p:txBody>
      </p:sp>
    </p:spTree>
    <p:extLst>
      <p:ext uri="{BB962C8B-B14F-4D97-AF65-F5344CB8AC3E}">
        <p14:creationId xmlns:p14="http://schemas.microsoft.com/office/powerpoint/2010/main" val="4195944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500" y="673100"/>
            <a:ext cx="9017000" cy="4742870"/>
          </a:xfrm>
          <a:prstGeom prst="rect">
            <a:avLst/>
          </a:prstGeom>
          <a:blipFill>
            <a:blip r:embed="rId2" cstate="print"/>
            <a:stretch>
              <a:fillRect b="-14044"/>
            </a:stretch>
          </a:blipFill>
        </p:spPr>
        <p:txBody>
          <a:bodyPr wrap="square" lIns="0" tIns="0" rIns="0" bIns="0" rtlCol="0"/>
          <a:lstStyle/>
          <a:p>
            <a:endParaRPr sz="1693" dirty="0"/>
          </a:p>
        </p:txBody>
      </p:sp>
      <p:sp>
        <p:nvSpPr>
          <p:cNvPr id="3" name="object 3"/>
          <p:cNvSpPr/>
          <p:nvPr/>
        </p:nvSpPr>
        <p:spPr>
          <a:xfrm>
            <a:off x="7912690" y="5188330"/>
            <a:ext cx="505568" cy="227640"/>
          </a:xfrm>
          <a:custGeom>
            <a:avLst/>
            <a:gdLst/>
            <a:ahLst/>
            <a:cxnLst/>
            <a:rect l="l" t="t" r="r" b="b"/>
            <a:pathLst>
              <a:path w="836294" h="376554">
                <a:moveTo>
                  <a:pt x="0" y="0"/>
                </a:moveTo>
                <a:lnTo>
                  <a:pt x="835983" y="0"/>
                </a:lnTo>
                <a:lnTo>
                  <a:pt x="835983" y="376192"/>
                </a:lnTo>
                <a:lnTo>
                  <a:pt x="0" y="376192"/>
                </a:lnTo>
                <a:lnTo>
                  <a:pt x="0" y="0"/>
                </a:lnTo>
                <a:close/>
              </a:path>
            </a:pathLst>
          </a:custGeom>
          <a:solidFill>
            <a:srgbClr val="FFFFFF"/>
          </a:solidFill>
        </p:spPr>
        <p:txBody>
          <a:bodyPr wrap="square" lIns="0" tIns="0" rIns="0" bIns="0" rtlCol="0"/>
          <a:lstStyle/>
          <a:p>
            <a:endParaRPr sz="1693" dirty="0"/>
          </a:p>
        </p:txBody>
      </p:sp>
      <p:sp>
        <p:nvSpPr>
          <p:cNvPr id="4" name="Slide Number Placeholder 3">
            <a:extLst>
              <a:ext uri="{FF2B5EF4-FFF2-40B4-BE49-F238E27FC236}">
                <a16:creationId xmlns:a16="http://schemas.microsoft.com/office/drawing/2014/main" id="{7EA8A1BE-71BC-9D4F-8611-B217F10DC0E6}"/>
              </a:ext>
            </a:extLst>
          </p:cNvPr>
          <p:cNvSpPr txBox="1">
            <a:spLocks/>
          </p:cNvSpPr>
          <p:nvPr/>
        </p:nvSpPr>
        <p:spPr>
          <a:xfrm>
            <a:off x="8682038" y="0"/>
            <a:ext cx="461962" cy="476250"/>
          </a:xfrm>
          <a:prstGeom prst="rect">
            <a:avLst/>
          </a:prstGeo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a:lstStyle>
          <a:p>
            <a:pPr algn="r">
              <a:defRPr/>
            </a:pPr>
            <a:fld id="{7B928BDF-A5B8-4949-87C8-9764FA6A872F}" type="slidenum">
              <a:rPr lang="en-US" sz="1400" b="1" smtClean="0"/>
              <a:pPr algn="r">
                <a:defRPr/>
              </a:pPr>
              <a:t>8</a:t>
            </a:fld>
            <a:endParaRPr lang="en-US" sz="1400" b="1" dirty="0"/>
          </a:p>
        </p:txBody>
      </p:sp>
    </p:spTree>
    <p:extLst>
      <p:ext uri="{BB962C8B-B14F-4D97-AF65-F5344CB8AC3E}">
        <p14:creationId xmlns:p14="http://schemas.microsoft.com/office/powerpoint/2010/main" val="2758629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9850" y="648049"/>
            <a:ext cx="9004300" cy="4546251"/>
          </a:xfrm>
          <a:prstGeom prst="rect">
            <a:avLst/>
          </a:prstGeom>
          <a:blipFill>
            <a:blip r:embed="rId2" cstate="print"/>
            <a:stretch>
              <a:fillRect b="-14761"/>
            </a:stretch>
          </a:blipFill>
        </p:spPr>
        <p:txBody>
          <a:bodyPr wrap="square" lIns="0" tIns="0" rIns="0" bIns="0" rtlCol="0"/>
          <a:lstStyle/>
          <a:p>
            <a:endParaRPr sz="1693" dirty="0"/>
          </a:p>
        </p:txBody>
      </p:sp>
      <p:sp>
        <p:nvSpPr>
          <p:cNvPr id="4" name="Slide Number Placeholder 3">
            <a:extLst>
              <a:ext uri="{FF2B5EF4-FFF2-40B4-BE49-F238E27FC236}">
                <a16:creationId xmlns:a16="http://schemas.microsoft.com/office/drawing/2014/main" id="{EDC96BF5-C579-9F43-AC63-1E26BB87C382}"/>
              </a:ext>
            </a:extLst>
          </p:cNvPr>
          <p:cNvSpPr txBox="1">
            <a:spLocks/>
          </p:cNvSpPr>
          <p:nvPr/>
        </p:nvSpPr>
        <p:spPr>
          <a:xfrm>
            <a:off x="8682038" y="0"/>
            <a:ext cx="461962" cy="476250"/>
          </a:xfrm>
          <a:prstGeom prst="rect">
            <a:avLst/>
          </a:prstGeo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a:lstStyle>
          <a:p>
            <a:pPr algn="r">
              <a:defRPr/>
            </a:pPr>
            <a:fld id="{7B928BDF-A5B8-4949-87C8-9764FA6A872F}" type="slidenum">
              <a:rPr lang="en-US" sz="1400" b="1" smtClean="0"/>
              <a:pPr algn="r">
                <a:defRPr/>
              </a:pPr>
              <a:t>9</a:t>
            </a:fld>
            <a:endParaRPr lang="en-US" sz="1400" b="1" dirty="0"/>
          </a:p>
        </p:txBody>
      </p:sp>
    </p:spTree>
    <p:extLst>
      <p:ext uri="{BB962C8B-B14F-4D97-AF65-F5344CB8AC3E}">
        <p14:creationId xmlns:p14="http://schemas.microsoft.com/office/powerpoint/2010/main" val="28265287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DiversityInc 2009 Top 50 Presentation</Template>
  <TotalTime>97572</TotalTime>
  <Words>1863</Words>
  <Application>Microsoft Macintosh PowerPoint</Application>
  <PresentationFormat>On-screen Show (4:3)</PresentationFormat>
  <Paragraphs>344</Paragraphs>
  <Slides>31</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Aileron Light</vt:lpstr>
      <vt:lpstr>Alternate Gothic ATF</vt:lpstr>
      <vt:lpstr>Arial</vt:lpstr>
      <vt:lpstr>Arial Narrow</vt:lpstr>
      <vt:lpstr>Benton Sans</vt:lpstr>
      <vt:lpstr>Calibri</vt:lpstr>
      <vt:lpstr>Times New Roman</vt:lpstr>
      <vt:lpstr>Custom Design</vt:lpstr>
      <vt:lpstr>PowerPoint Presentation</vt:lpstr>
      <vt:lpstr>Resources</vt:lpstr>
      <vt:lpstr>Agenda</vt:lpstr>
      <vt:lpstr>What We Do</vt:lpstr>
      <vt:lpstr>DiversityInc Top 50 Competition</vt:lpstr>
      <vt:lpstr>DiversityInc Top 50 Competition</vt:lpstr>
      <vt:lpstr>PowerPoint Presentation</vt:lpstr>
      <vt:lpstr>PowerPoint Presentation</vt:lpstr>
      <vt:lpstr>PowerPoint Presentation</vt:lpstr>
      <vt:lpstr>2019 Specialty Lists</vt:lpstr>
      <vt:lpstr>What’s New for 2020?</vt:lpstr>
      <vt:lpstr>Understanding the 2020 Survey</vt:lpstr>
      <vt:lpstr>Understanding the 2020 Survey</vt:lpstr>
      <vt:lpstr>Understanding the 2020 Survey</vt:lpstr>
      <vt:lpstr>Key Dates</vt:lpstr>
      <vt:lpstr>Completing The Survey: Tips &amp; Best Practices </vt:lpstr>
      <vt:lpstr>Completing The Survey: Tips &amp; Best Practices </vt:lpstr>
      <vt:lpstr>Completing The Survey: Tips &amp; Best Practices </vt:lpstr>
      <vt:lpstr>Sample Report Card</vt:lpstr>
      <vt:lpstr>PowerPoint Presentation</vt:lpstr>
      <vt:lpstr>PowerPoint Presentation</vt:lpstr>
      <vt:lpstr>PowerPoint Presentation</vt:lpstr>
      <vt:lpstr>Frequently Asked Questions </vt:lpstr>
      <vt:lpstr>Frequently Asked Questions </vt:lpstr>
      <vt:lpstr>Frequently Asked Questions </vt:lpstr>
      <vt:lpstr>Frequently Asked Questions </vt:lpstr>
      <vt:lpstr>PowerPoint Presentation</vt:lpstr>
      <vt:lpstr>DiversityInc Best Practices (DIBP)</vt:lpstr>
      <vt:lpstr>PowerPoint Presentation</vt:lpstr>
      <vt:lpstr>Upcoming DiversityInc Events</vt:lpstr>
      <vt:lpstr>PowerPoint Presentation</vt:lpstr>
    </vt:vector>
  </TitlesOfParts>
  <Company>DiversityInc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Craig Jackson</dc:creator>
  <cp:lastModifiedBy>Casey Musarra</cp:lastModifiedBy>
  <cp:revision>2684</cp:revision>
  <cp:lastPrinted>2016-06-13T20:20:32Z</cp:lastPrinted>
  <dcterms:created xsi:type="dcterms:W3CDTF">2009-03-06T19:26:21Z</dcterms:created>
  <dcterms:modified xsi:type="dcterms:W3CDTF">2019-09-30T15:35:34Z</dcterms:modified>
</cp:coreProperties>
</file>